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notesMasterIdLst>
    <p:notesMasterId r:id="rId30"/>
  </p:notesMasterIdLst>
  <p:handoutMasterIdLst>
    <p:handoutMasterId r:id="rId31"/>
  </p:handoutMasterIdLst>
  <p:sldIdLst>
    <p:sldId id="256" r:id="rId5"/>
    <p:sldId id="352" r:id="rId6"/>
    <p:sldId id="349" r:id="rId7"/>
    <p:sldId id="353" r:id="rId8"/>
    <p:sldId id="351" r:id="rId9"/>
    <p:sldId id="316" r:id="rId10"/>
    <p:sldId id="354" r:id="rId11"/>
    <p:sldId id="332" r:id="rId12"/>
    <p:sldId id="355" r:id="rId13"/>
    <p:sldId id="344" r:id="rId14"/>
    <p:sldId id="367" r:id="rId15"/>
    <p:sldId id="345" r:id="rId16"/>
    <p:sldId id="366" r:id="rId17"/>
    <p:sldId id="356" r:id="rId18"/>
    <p:sldId id="357" r:id="rId19"/>
    <p:sldId id="358" r:id="rId20"/>
    <p:sldId id="359" r:id="rId21"/>
    <p:sldId id="360" r:id="rId22"/>
    <p:sldId id="361" r:id="rId23"/>
    <p:sldId id="363" r:id="rId24"/>
    <p:sldId id="365" r:id="rId25"/>
    <p:sldId id="362" r:id="rId26"/>
    <p:sldId id="364" r:id="rId27"/>
    <p:sldId id="368" r:id="rId28"/>
    <p:sldId id="303" r:id="rId29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el Labath" initials="P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744" autoAdjust="0"/>
  </p:normalViewPr>
  <p:slideViewPr>
    <p:cSldViewPr>
      <p:cViewPr varScale="1">
        <p:scale>
          <a:sx n="59" d="100"/>
          <a:sy n="59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46" y="-102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163" cy="511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2"/>
            <a:ext cx="3078162" cy="511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F689E-5C3C-49FF-9410-4E9771971AB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852"/>
            <a:ext cx="3078163" cy="511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2"/>
            <a:ext cx="3078162" cy="511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FB36-B682-4C89-B018-ADF2808AF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4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427" cy="511730"/>
          </a:xfrm>
          <a:prstGeom prst="rect">
            <a:avLst/>
          </a:prstGeom>
        </p:spPr>
        <p:txBody>
          <a:bodyPr vert="horz" lIns="96092" tIns="48046" rIns="96092" bIns="480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2"/>
            <a:ext cx="3078427" cy="511730"/>
          </a:xfrm>
          <a:prstGeom prst="rect">
            <a:avLst/>
          </a:prstGeom>
        </p:spPr>
        <p:txBody>
          <a:bodyPr vert="horz" lIns="96092" tIns="48046" rIns="96092" bIns="48046" rtlCol="0"/>
          <a:lstStyle>
            <a:lvl1pPr algn="r">
              <a:defRPr sz="1200"/>
            </a:lvl1pPr>
          </a:lstStyle>
          <a:p>
            <a:fld id="{A0847E61-FE90-48B6-8902-7137600F4BE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92" tIns="48046" rIns="96092" bIns="480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5"/>
          </a:xfrm>
          <a:prstGeom prst="rect">
            <a:avLst/>
          </a:prstGeom>
        </p:spPr>
        <p:txBody>
          <a:bodyPr vert="horz" lIns="96092" tIns="48046" rIns="96092" bIns="480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8427" cy="511730"/>
          </a:xfrm>
          <a:prstGeom prst="rect">
            <a:avLst/>
          </a:prstGeom>
        </p:spPr>
        <p:txBody>
          <a:bodyPr vert="horz" lIns="96092" tIns="48046" rIns="96092" bIns="480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9"/>
            <a:ext cx="3078427" cy="511730"/>
          </a:xfrm>
          <a:prstGeom prst="rect">
            <a:avLst/>
          </a:prstGeom>
        </p:spPr>
        <p:txBody>
          <a:bodyPr vert="horz" lIns="96092" tIns="48046" rIns="96092" bIns="48046" rtlCol="0" anchor="b"/>
          <a:lstStyle>
            <a:lvl1pPr algn="r">
              <a:defRPr sz="1200"/>
            </a:lvl1pPr>
          </a:lstStyle>
          <a:p>
            <a:fld id="{1C2B550A-E048-4FF5-BB76-0FA0ECCB9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Сврха презентације је представљање и упознавање са 	</a:t>
            </a:r>
          </a:p>
          <a:p>
            <a:pPr lvl="1"/>
            <a:r>
              <a:rPr lang="ru-RU" dirty="0" smtClean="0"/>
              <a:t>Нови</a:t>
            </a:r>
            <a:r>
              <a:rPr lang="sr-Cyrl-RS" dirty="0" smtClean="0"/>
              <a:t>м</a:t>
            </a:r>
            <a:r>
              <a:rPr lang="ru-RU" dirty="0" smtClean="0"/>
              <a:t> </a:t>
            </a:r>
            <a:r>
              <a:rPr lang="sr-Cyrl-RS" dirty="0" smtClean="0"/>
              <a:t>и</a:t>
            </a:r>
            <a:r>
              <a:rPr lang="sr-Cyrl-RS" baseline="0" dirty="0" smtClean="0"/>
              <a:t> постојећим </a:t>
            </a:r>
            <a:r>
              <a:rPr lang="ru-RU" dirty="0" smtClean="0"/>
              <a:t>функционалностима</a:t>
            </a:r>
          </a:p>
          <a:p>
            <a:pPr lvl="1"/>
            <a:r>
              <a:rPr lang="ru-RU" dirty="0" smtClean="0"/>
              <a:t>Додатим контролама и рестрикцијама </a:t>
            </a:r>
          </a:p>
          <a:p>
            <a:pPr lvl="1"/>
            <a:r>
              <a:rPr lang="ru-RU" dirty="0" smtClean="0"/>
              <a:t>Усклађивањем са ПСФ књиговодством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4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sr-Cyrl-RS" dirty="0" smtClean="0"/>
              <a:t>Уколико се не</a:t>
            </a:r>
            <a:r>
              <a:rPr lang="sr-Cyrl-RS" baseline="0" dirty="0" smtClean="0"/>
              <a:t> појави одговарајући партнер, грешка је у уговору или фактури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Пословни партнер се уноси само ако је у питању решење о трансферу стредстава,</a:t>
            </a:r>
            <a:r>
              <a:rPr lang="ru-RU" sz="10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Иначе се преноси из претходног документа (уговора или фактуре)</a:t>
            </a:r>
            <a:r>
              <a:rPr lang="sr-Cyrl-RS" baseline="0" dirty="0" smtClean="0"/>
              <a:t>  </a:t>
            </a:r>
          </a:p>
          <a:p>
            <a:pPr marL="228600" indent="-228600">
              <a:buFont typeface="+mj-lt"/>
              <a:buAutoNum type="arabicPeriod"/>
            </a:pPr>
            <a:r>
              <a:rPr lang="sr-Cyrl-RS" baseline="0" dirty="0" smtClean="0"/>
              <a:t>Пренос средстава општинама и градовима преко рачуна Министарства финансија са одговарајућом шифром општине </a:t>
            </a:r>
          </a:p>
          <a:p>
            <a:pPr marL="228600" indent="-228600">
              <a:buFont typeface="+mj-lt"/>
              <a:buAutoNum type="arabicPeriod"/>
            </a:pPr>
            <a:r>
              <a:rPr lang="sr-Cyrl-RS" baseline="0" dirty="0" smtClean="0"/>
              <a:t>Уколико није одговарајућа шифра проверите матичне податке рачуна пословног партнера</a:t>
            </a:r>
          </a:p>
          <a:p>
            <a:pPr marL="228600" indent="-228600">
              <a:buFont typeface="+mj-lt"/>
              <a:buAutoNum type="arabicPeriod"/>
            </a:pPr>
            <a:r>
              <a:rPr lang="sr-Cyrl-RS" baseline="0" dirty="0" smtClean="0"/>
              <a:t>Потребно је унети ЈБКБС у матичне податке пословног партнера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Уколико се не појави ЗПО у избору, значи да 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нема довољно срдстава на ЗПО или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не одговара у потпуности СК у решењу и ЗПО или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не одговара индиректни корисник унет у намери и ЗПО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Уколико дође до поврата средстава преко извода, потребно је извршити корекцију решења за враћени износ. Додатно, потребно је кориговати и документа која претходе том решењу. Намера је да се дода умањење</a:t>
            </a:r>
            <a:r>
              <a:rPr lang="ru-RU" sz="10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фактуре по поврату уколико је решење по фактури</a:t>
            </a:r>
            <a:endParaRPr lang="ru-RU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Сторнирањем ЗП-а, сторнира се и решење. </a:t>
            </a:r>
            <a:endParaRPr lang="sr-Latn-RS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sr-Cyrl-RS" baseline="0" dirty="0" smtClean="0"/>
              <a:t>    </a:t>
            </a:r>
          </a:p>
          <a:p>
            <a:pPr marL="0" indent="0">
              <a:buNone/>
            </a:pPr>
            <a:r>
              <a:rPr lang="sr-Cyrl-R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1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1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Корекција се односи на поврат који је прошао кроз извод као минусно</a:t>
            </a:r>
            <a:r>
              <a:rPr lang="sr-Cyrl-RS" baseline="0" dirty="0" smtClean="0"/>
              <a:t> задужење. </a:t>
            </a:r>
          </a:p>
          <a:p>
            <a:r>
              <a:rPr lang="sr-Cyrl-RS" baseline="0" dirty="0" smtClean="0"/>
              <a:t>Повраћај може бити делимичан или комплетан.</a:t>
            </a:r>
          </a:p>
          <a:p>
            <a:r>
              <a:rPr lang="sr-Cyrl-RS" baseline="0" dirty="0" smtClean="0"/>
              <a:t>Корекцијом решења, ослобађају се средства на фактури, уговори или намери. </a:t>
            </a:r>
          </a:p>
          <a:p>
            <a:r>
              <a:rPr lang="sr-Cyrl-RS" baseline="0" dirty="0" smtClean="0"/>
              <a:t>За сада не постоји програмско умањење фактуре због поврата средстава. Планирано је да се на овој форми проверава </a:t>
            </a:r>
          </a:p>
          <a:p>
            <a:r>
              <a:rPr lang="sr-Cyrl-RS" baseline="0" dirty="0" smtClean="0"/>
              <a:t>да ли претходи фактура решењу. Корисник ће морати да одговори да ли жели умањење фактуре.    </a:t>
            </a:r>
          </a:p>
          <a:p>
            <a:r>
              <a:rPr lang="sr-Cyrl-RS" baseline="0" dirty="0" smtClean="0"/>
              <a:t>Потребно је извршити корекцију и умањити  уговор а затим и намеру ако се неће вршити накнадно плаћање по истом основу.  </a:t>
            </a:r>
          </a:p>
          <a:p>
            <a:r>
              <a:rPr lang="sr-Cyrl-RS" baseline="0" dirty="0" smtClean="0"/>
              <a:t>Неопходано је извршити корекцију решења, како би се ослободио уговор или део уговора </a:t>
            </a:r>
          </a:p>
          <a:p>
            <a:endParaRPr lang="sr-Cyrl-RS" baseline="0" dirty="0" smtClean="0"/>
          </a:p>
          <a:p>
            <a:r>
              <a:rPr lang="ru-RU" dirty="0" smtClean="0"/>
              <a:t>Контроле код поврата средстава су по</a:t>
            </a:r>
          </a:p>
          <a:p>
            <a:r>
              <a:rPr lang="ru-RU" dirty="0" smtClean="0"/>
              <a:t>              Секретаријату, Стандардној класификацији, броју извода, дугује &lt; 0 код ставке поврат средстава</a:t>
            </a:r>
          </a:p>
          <a:p>
            <a:endParaRPr lang="ru-RU" dirty="0" smtClean="0"/>
          </a:p>
          <a:p>
            <a:r>
              <a:rPr lang="ru-RU" dirty="0" smtClean="0"/>
              <a:t>Када се успешно упаре ставке извода, појављује</a:t>
            </a:r>
            <a:r>
              <a:rPr lang="ru-RU" baseline="0" dirty="0" smtClean="0"/>
              <a:t> се дугме за проналажење ставке намере којој одговара ставка извода плаћања.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Кликом на дугме, попуњава се грид решењем,</a:t>
            </a:r>
            <a:r>
              <a:rPr lang="ru-RU" baseline="0" dirty="0" smtClean="0"/>
              <a:t> односно ставком решења на коју се односи поврат.</a:t>
            </a:r>
          </a:p>
          <a:p>
            <a:r>
              <a:rPr lang="ru-RU" baseline="0" dirty="0" smtClean="0"/>
              <a:t>Корисник мора да потврди  да је сагласан за умањење решења. </a:t>
            </a:r>
            <a:endParaRPr lang="ru-RU" dirty="0" smtClean="0"/>
          </a:p>
          <a:p>
            <a:r>
              <a:rPr lang="ru-RU" dirty="0" smtClean="0"/>
              <a:t>На</a:t>
            </a:r>
            <a:r>
              <a:rPr lang="ru-RU" baseline="0" dirty="0" smtClean="0"/>
              <a:t> овај начин је могуће урадити само један поврат. </a:t>
            </a:r>
          </a:p>
          <a:p>
            <a:r>
              <a:rPr lang="ru-RU" baseline="0" dirty="0" smtClean="0"/>
              <a:t>Ако је поврат у више наврата, за све остале поврате по истом решењу, потребно поднети захтев за Корекцију ван стандардне форме за друго умањење.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Намера је да се, уколико постоји фактура, након успешне корекције решеања, кликне на дугме коригуј фактуру и ставку фактуре за износ поврата. 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Комплетан изглед екрана</a:t>
            </a:r>
            <a:r>
              <a:rPr lang="ru-RU" baseline="0" dirty="0" smtClean="0"/>
              <a:t> за умањење решења услед поврата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Уговри се коригују, подигне се</a:t>
            </a:r>
            <a:r>
              <a:rPr lang="sr-Cyrl-RS" baseline="0" dirty="0" smtClean="0"/>
              <a:t> статус и тиме  пошаље у ПСФ Контролу са пратећом документацијом о разлогу корекције. </a:t>
            </a:r>
          </a:p>
          <a:p>
            <a:r>
              <a:rPr lang="sr-Cyrl-RS" baseline="0" dirty="0" smtClean="0"/>
              <a:t>Документација мора да садржи начин књижења унетих промена. </a:t>
            </a:r>
          </a:p>
          <a:p>
            <a:r>
              <a:rPr lang="sr-Cyrl-RS" baseline="0" dirty="0" smtClean="0"/>
              <a:t>Код умањења износа или свођења износа на 0, уносе се нове ставке у жељеном износу. </a:t>
            </a:r>
          </a:p>
          <a:p>
            <a:r>
              <a:rPr lang="sr-Cyrl-RS" baseline="0" dirty="0" smtClean="0"/>
              <a:t>У књиговодству се врши сторнирање претходног књижења ставке и књижи се нови износ ставке. </a:t>
            </a:r>
          </a:p>
          <a:p>
            <a:r>
              <a:rPr lang="sr-Cyrl-RS" baseline="0" dirty="0" smtClean="0"/>
              <a:t>Након одобрења у ПСФ Контроли, могуће је извршити ослобађање средстава у намери за умањени износ.</a:t>
            </a:r>
          </a:p>
          <a:p>
            <a:r>
              <a:rPr lang="sr-Cyrl-RS" baseline="0" dirty="0" smtClean="0"/>
              <a:t>Уколико долази до потребе за увећањем средстава или промене позиција, </a:t>
            </a:r>
          </a:p>
          <a:p>
            <a:r>
              <a:rPr lang="sr-Cyrl-RS" baseline="0" dirty="0" smtClean="0"/>
              <a:t>потребно је прво прилагодити намеру потребама уговра</a:t>
            </a:r>
          </a:p>
          <a:p>
            <a:r>
              <a:rPr lang="sr-Cyrl-RS" baseline="0" dirty="0" smtClean="0"/>
              <a:t>У намери је могуће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baseline="0" dirty="0" smtClean="0"/>
              <a:t>ослободити средста,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baseline="0" dirty="0" smtClean="0"/>
              <a:t>увећати средства,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baseline="0" dirty="0" smtClean="0"/>
              <a:t>додати нову ставку са новом СК или позицијом а у оквиру истог програма или активности.   </a:t>
            </a:r>
          </a:p>
          <a:p>
            <a:endParaRPr lang="sr-Cyrl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baseline="0" dirty="0" smtClean="0"/>
          </a:p>
          <a:p>
            <a:r>
              <a:rPr lang="sr-Cyrl-RS" baseline="0" dirty="0" smtClean="0"/>
              <a:t>Интервенције на унетим намерама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1" dirty="0" smtClean="0"/>
              <a:t>Преглед слободних средстава за ослобађање</a:t>
            </a:r>
            <a:r>
              <a:rPr lang="sr-Cyrl-RS" dirty="0" smtClean="0"/>
              <a:t> добија</a:t>
            </a:r>
            <a:r>
              <a:rPr lang="sr-Cyrl-RS" baseline="0" dirty="0" smtClean="0"/>
              <a:t> се одабиром позиције или више позивција и извора финансирања. </a:t>
            </a:r>
          </a:p>
          <a:p>
            <a:r>
              <a:rPr lang="sr-Cyrl-RS" baseline="0" dirty="0" smtClean="0"/>
              <a:t>Кликом на дугме </a:t>
            </a:r>
            <a:r>
              <a:rPr lang="sr-Cyrl-RS" b="1" baseline="0" dirty="0" smtClean="0"/>
              <a:t>Приказ по изабраном критеријуму, </a:t>
            </a:r>
            <a:r>
              <a:rPr lang="sr-Cyrl-RS" baseline="0" dirty="0" smtClean="0"/>
              <a:t>даје преглед намера по ставкама где постоје слободна средства за ослобађање. 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То значи да збир унетих следећих докумената није достигао вредност ставке намере.    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Приказане ставке се могу умањити до збира унетих следећих докумената . </a:t>
            </a:r>
          </a:p>
          <a:p>
            <a:r>
              <a:rPr lang="sr-Cyrl-RS" baseline="0" dirty="0" smtClean="0"/>
              <a:t>Одабиром ставке за умањење, појављује се панел за унос износа за који желимо да се ставка умањи. </a:t>
            </a:r>
          </a:p>
          <a:p>
            <a:r>
              <a:rPr lang="sr-Cyrl-RS" b="1" baseline="0" dirty="0" smtClean="0"/>
              <a:t>Уноси се увек позитивна вредност </a:t>
            </a:r>
          </a:p>
          <a:p>
            <a:r>
              <a:rPr lang="sr-Cyrl-RS" baseline="0" dirty="0" smtClean="0"/>
              <a:t>Врше се контроле, и ако је све допуштено,  у табели се приказују подаци какви ће бити након измене. 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Ако је корекција исправна и жељена, потребно је потврдити исправку кликом на дугме </a:t>
            </a:r>
            <a:r>
              <a:rPr lang="sr-Cyrl-RS" b="1" baseline="0" dirty="0" smtClean="0"/>
              <a:t>Изврши измену </a:t>
            </a:r>
            <a:r>
              <a:rPr lang="sr-Cyrl-RS" baseline="0" dirty="0" smtClean="0"/>
              <a:t>(у дну екрана) или одустати. 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Ако се одаберу све позиције и сви извори, добије се преглед</a:t>
            </a:r>
            <a:r>
              <a:rPr lang="sr-Latn-RS" baseline="0" dirty="0" smtClean="0"/>
              <a:t> </a:t>
            </a:r>
            <a:r>
              <a:rPr lang="sr-Cyrl-RS" baseline="0" dirty="0" smtClean="0"/>
              <a:t>свих намера код којих постоје расположива средства. </a:t>
            </a:r>
          </a:p>
          <a:p>
            <a:r>
              <a:rPr lang="sr-Cyrl-RS" baseline="0" dirty="0" smtClean="0"/>
              <a:t>Подаци из табеле се могу копирати у </a:t>
            </a:r>
            <a:r>
              <a:rPr lang="en-US" baseline="0" dirty="0" smtClean="0"/>
              <a:t>excel</a:t>
            </a:r>
            <a:endParaRPr lang="sr-Cyrl-RS" baseline="0" dirty="0" smtClean="0"/>
          </a:p>
          <a:p>
            <a:r>
              <a:rPr lang="sr-Cyrl-RS" baseline="0" dirty="0" smtClean="0"/>
              <a:t>Уколико се појави </a:t>
            </a:r>
            <a:r>
              <a:rPr lang="sr-Cyrl-RS" b="1" baseline="0" dirty="0" smtClean="0"/>
              <a:t>Расположиво за ослобађање негативно </a:t>
            </a:r>
            <a:r>
              <a:rPr lang="sr-Cyrl-RS" baseline="0" dirty="0" smtClean="0"/>
              <a:t>значи да је пробијен план на тој позицији </a:t>
            </a:r>
          </a:p>
          <a:p>
            <a:r>
              <a:rPr lang="sr-Cyrl-RS" baseline="0" dirty="0" smtClean="0"/>
              <a:t>и да је потребно усагласити намере и наредне документе са Буџетом и тренутним стањем позиција.</a:t>
            </a:r>
            <a:endParaRPr lang="en-US" baseline="0" dirty="0" smtClean="0"/>
          </a:p>
          <a:p>
            <a:endParaRPr lang="sr-Cyrl-RS" baseline="0" dirty="0" smtClean="0"/>
          </a:p>
          <a:p>
            <a:endParaRPr lang="sr-Cyrl-RS" baseline="0" dirty="0" smtClean="0"/>
          </a:p>
          <a:p>
            <a:endParaRPr lang="sr-Cyrl-RS" baseline="0" dirty="0" smtClean="0"/>
          </a:p>
          <a:p>
            <a:endParaRPr lang="sr-Cyrl-RS" baseline="0" dirty="0" smtClean="0"/>
          </a:p>
          <a:p>
            <a:endParaRPr lang="sr-Cyrl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За разику</a:t>
            </a:r>
            <a:r>
              <a:rPr lang="sr-Cyrl-RS" baseline="0" dirty="0" smtClean="0"/>
              <a:t> од ослобађања, УВЕЋАЊЕ се бира </a:t>
            </a:r>
            <a:r>
              <a:rPr lang="sr-Cyrl-RS" b="1" baseline="0" dirty="0" smtClean="0"/>
              <a:t>само по једној позицији, </a:t>
            </a:r>
            <a:r>
              <a:rPr lang="sr-Cyrl-RS" baseline="0" dirty="0" smtClean="0"/>
              <a:t>а може да буде по више извора финансирања. </a:t>
            </a:r>
          </a:p>
          <a:p>
            <a:r>
              <a:rPr lang="sr-Cyrl-RS" baseline="0" dirty="0" smtClean="0"/>
              <a:t>Поступак је идентичан као  код ослобађања, једина је разкика што се приказују расположива средства у односу на позицију и већ унете намере. </a:t>
            </a:r>
          </a:p>
          <a:p>
            <a:r>
              <a:rPr lang="sr-Cyrl-RS" baseline="0" dirty="0" smtClean="0"/>
              <a:t>У табели се приказују само ставке намера код којих је могуће извршити увећање средстава.</a:t>
            </a:r>
          </a:p>
          <a:p>
            <a:r>
              <a:rPr lang="sr-Cyrl-RS" baseline="0" dirty="0" smtClean="0"/>
              <a:t>У овом примеру, расположивост је 10.000.000  </a:t>
            </a:r>
          </a:p>
          <a:p>
            <a:endParaRPr lang="sr-Cyrl-RS" baseline="0" dirty="0" smtClean="0"/>
          </a:p>
          <a:p>
            <a:endParaRPr lang="sr-Cyrl-RS" baseline="0" dirty="0" smtClean="0"/>
          </a:p>
          <a:p>
            <a:r>
              <a:rPr lang="sr-Cyrl-RS" baseline="0" dirty="0" smtClean="0"/>
              <a:t> </a:t>
            </a:r>
          </a:p>
          <a:p>
            <a:r>
              <a:rPr lang="sr-Cyrl-R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Одабиром посла додавање ставке, појављује се панел за унос.</a:t>
            </a:r>
          </a:p>
          <a:p>
            <a:endParaRPr lang="sr-Cyrl-RS" dirty="0" smtClean="0"/>
          </a:p>
          <a:p>
            <a:r>
              <a:rPr lang="sr-Cyrl-RS" b="1" dirty="0" smtClean="0"/>
              <a:t>Мора се унети</a:t>
            </a:r>
            <a:r>
              <a:rPr lang="sr-Cyrl-RS" b="1" baseline="0" dirty="0" smtClean="0"/>
              <a:t> регистарски број намере  </a:t>
            </a:r>
            <a:r>
              <a:rPr lang="sr-Cyrl-RS" baseline="0" dirty="0" smtClean="0"/>
              <a:t>и попунити сва поља.</a:t>
            </a:r>
          </a:p>
          <a:p>
            <a:r>
              <a:rPr lang="sr-Cyrl-RS" baseline="0" dirty="0" smtClean="0"/>
              <a:t>Прелазак из поља у поље, врши  се кликом на типку </a:t>
            </a:r>
            <a:r>
              <a:rPr lang="sr-Cyrl-RS" b="1" baseline="0" dirty="0" smtClean="0"/>
              <a:t>Та</a:t>
            </a:r>
            <a:r>
              <a:rPr lang="en-US" b="1" baseline="0" dirty="0" smtClean="0"/>
              <a:t>b</a:t>
            </a:r>
            <a:r>
              <a:rPr lang="sr-Latn-RS" b="1" baseline="0" dirty="0" smtClean="0"/>
              <a:t> </a:t>
            </a:r>
            <a:r>
              <a:rPr lang="sr-Latn-RS" b="1" baseline="0" dirty="0" smtClean="0">
                <a:sym typeface="Wingdings" panose="05000000000000000000" pitchFamily="2" charset="2"/>
              </a:rPr>
              <a:t></a:t>
            </a:r>
            <a:endParaRPr lang="sr-Cyrl-RS" b="1" baseline="0" dirty="0" smtClean="0"/>
          </a:p>
          <a:p>
            <a:r>
              <a:rPr lang="sr-Cyrl-RS" dirty="0" smtClean="0"/>
              <a:t>Унос</a:t>
            </a:r>
            <a:r>
              <a:rPr lang="sr-Cyrl-RS" baseline="0" dirty="0" smtClean="0"/>
              <a:t> се контролише о свим елементима уноса  да ли таква комбинација припада Програму или Активности унете намере.</a:t>
            </a:r>
          </a:p>
          <a:p>
            <a:r>
              <a:rPr lang="sr-Cyrl-RS" baseline="0" dirty="0" smtClean="0"/>
              <a:t>Унети износ се контролише на расположива средства у биџету за претходне и текућу годину.</a:t>
            </a:r>
          </a:p>
          <a:p>
            <a:r>
              <a:rPr lang="sr-Cyrl-RS" baseline="0" dirty="0" smtClean="0"/>
              <a:t>За ставке које имају годину обавезе у наредним годинама, не врши се контрола на расположибост.    </a:t>
            </a:r>
          </a:p>
          <a:p>
            <a:r>
              <a:rPr lang="sr-Cyrl-RS" baseline="0" dirty="0" smtClean="0"/>
              <a:t>Уколико је унос исправан</a:t>
            </a:r>
            <a:r>
              <a:rPr lang="en-US" baseline="0" dirty="0" smtClean="0"/>
              <a:t>,</a:t>
            </a:r>
            <a:r>
              <a:rPr lang="sr-Cyrl-RS" baseline="0" dirty="0" smtClean="0"/>
              <a:t> ставка се додаје у табелу и означена је као нова</a:t>
            </a:r>
            <a:r>
              <a:rPr lang="en-US" baseline="0" dirty="0" smtClean="0"/>
              <a:t>.</a:t>
            </a:r>
            <a:r>
              <a:rPr lang="sr-Cyrl-RS" baseline="0" dirty="0" smtClean="0"/>
              <a:t> </a:t>
            </a:r>
            <a:endParaRPr lang="en-US" baseline="0" dirty="0" smtClean="0"/>
          </a:p>
          <a:p>
            <a:r>
              <a:rPr lang="sr-Cyrl-RS" baseline="0" dirty="0" smtClean="0"/>
              <a:t>У сваким моменту, могуће је одустати од посла који смо започели. </a:t>
            </a:r>
          </a:p>
          <a:p>
            <a:r>
              <a:rPr lang="sr-Cyrl-RS" baseline="0" dirty="0" smtClean="0"/>
              <a:t>Није могиће додати ставку ако таква већ постоји. Програм упућује да је потребно ићи на корекцију постојеће ставке </a:t>
            </a:r>
          </a:p>
          <a:p>
            <a:r>
              <a:rPr lang="sr-Cyrl-RS" baseline="0" dirty="0" smtClean="0"/>
              <a:t>Коначно додавање се врши кликом на дугме </a:t>
            </a:r>
            <a:r>
              <a:rPr lang="sr-Cyrl-RS" b="1" baseline="0" dirty="0" smtClean="0"/>
              <a:t>Изврши измену и потврдама које следе</a:t>
            </a:r>
            <a:r>
              <a:rPr lang="sr-Cyrl-RS" baseline="0" dirty="0" smtClean="0"/>
              <a:t>.</a:t>
            </a:r>
            <a:endParaRPr lang="en-US" baseline="0" dirty="0" smtClean="0"/>
          </a:p>
          <a:p>
            <a:endParaRPr lang="sr-Cyrl-RS" baseline="0" dirty="0" smtClean="0"/>
          </a:p>
          <a:p>
            <a:r>
              <a:rPr lang="sr-Cyrl-RS" dirty="0" smtClean="0"/>
              <a:t>  </a:t>
            </a:r>
            <a:endParaRPr lang="sr-Cyrl-RS" baseline="0" dirty="0" smtClean="0"/>
          </a:p>
          <a:p>
            <a:endParaRPr lang="sr-Cyrl-RS" baseline="0" dirty="0" smtClean="0"/>
          </a:p>
          <a:p>
            <a:endParaRPr lang="sr-Cyrl-RS" baseline="0" dirty="0" smtClean="0"/>
          </a:p>
          <a:p>
            <a:r>
              <a:rPr lang="sr-Cyrl-RS" baseline="0" dirty="0" smtClean="0"/>
              <a:t> </a:t>
            </a:r>
          </a:p>
          <a:p>
            <a:r>
              <a:rPr lang="sr-Cyrl-R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Корекција ставки обавеза</a:t>
            </a:r>
            <a:r>
              <a:rPr lang="sr-Cyrl-RS" baseline="0" dirty="0" smtClean="0"/>
              <a:t> из наредних година се разликује од корекције ставки намера за текућу и прошле године</a:t>
            </a:r>
            <a:endParaRPr lang="sr-Cyrl-RS" dirty="0" smtClean="0"/>
          </a:p>
          <a:p>
            <a:r>
              <a:rPr lang="sr-Cyrl-RS" dirty="0" smtClean="0"/>
              <a:t>Првенствено</a:t>
            </a:r>
            <a:r>
              <a:rPr lang="sr-Cyrl-RS" baseline="0" dirty="0" smtClean="0"/>
              <a:t> јер не оптерећују текући буџет и не контролише се износ у односу на текучи буџет.</a:t>
            </a:r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Бира се последња</a:t>
            </a:r>
            <a:r>
              <a:rPr lang="sr-Cyrl-RS" baseline="0" dirty="0" smtClean="0"/>
              <a:t> опција и само једна позиција. </a:t>
            </a:r>
          </a:p>
          <a:p>
            <a:r>
              <a:rPr lang="sr-Cyrl-RS" baseline="0" dirty="0" smtClean="0"/>
              <a:t>Чекира се извор финансирања или сви извори. </a:t>
            </a:r>
          </a:p>
          <a:p>
            <a:r>
              <a:rPr lang="sr-Cyrl-RS" baseline="0" dirty="0" smtClean="0"/>
              <a:t>Кликом на дугме </a:t>
            </a:r>
            <a:r>
              <a:rPr lang="sr-Cyrl-RS" b="1" baseline="0" dirty="0" smtClean="0"/>
              <a:t>Приказ по изабраном критеријуму, </a:t>
            </a:r>
            <a:r>
              <a:rPr lang="sr-Cyrl-RS" baseline="0" dirty="0" smtClean="0"/>
              <a:t>добија се преглед ставки са годином већом од текуће године.</a:t>
            </a:r>
          </a:p>
          <a:p>
            <a:r>
              <a:rPr lang="sr-Cyrl-RS" baseline="0" dirty="0" smtClean="0"/>
              <a:t>Бира се ставка која се коригује. </a:t>
            </a:r>
          </a:p>
          <a:p>
            <a:r>
              <a:rPr lang="sr-Cyrl-RS" baseline="0" dirty="0" smtClean="0"/>
              <a:t>На панелу који се појављује, </a:t>
            </a:r>
            <a:r>
              <a:rPr lang="sr-Cyrl-RS" b="1" baseline="0" dirty="0" smtClean="0"/>
              <a:t>уноси се позитивна или негативна вредност</a:t>
            </a:r>
            <a:r>
              <a:rPr lang="sr-Cyrl-RS" baseline="0" dirty="0" smtClean="0"/>
              <a:t>, у зависности да ли се увећава или смањује ставка.</a:t>
            </a:r>
          </a:p>
          <a:p>
            <a:r>
              <a:rPr lang="sr-Cyrl-RS" baseline="0" dirty="0" smtClean="0"/>
              <a:t>Ова опција има најмање контроле јер нема са чиме да се упоређује.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Ставке из наредних говина не утичу на текући буџет. </a:t>
            </a:r>
          </a:p>
          <a:p>
            <a:r>
              <a:rPr lang="sr-Cyrl-RS" baseline="0" dirty="0" smtClean="0"/>
              <a:t>Битно је да уђу у план буџета за наредне године и у пренос почетног стања.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defRPr/>
            </a:pPr>
            <a:r>
              <a:rPr lang="sr-Cyrl-R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Теме које су обухваћене перзентацијом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1321260" lvl="2" indent="-36034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Додатне контроле и рестрикције при уносу докумената</a:t>
            </a:r>
          </a:p>
          <a:p>
            <a:pPr marL="1321260" lvl="2" indent="-36034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Унос, корекције, књижење и почетно стање уговора</a:t>
            </a:r>
          </a:p>
          <a:p>
            <a:pPr marL="1321260" lvl="2" indent="-36034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Најчешћи</a:t>
            </a:r>
            <a:r>
              <a:rPr lang="sr-Cyrl-RS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проблеми код </a:t>
            </a: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уноса решења и формирања ЗП-а, </a:t>
            </a:r>
          </a:p>
          <a:p>
            <a:pPr marL="1321260" lvl="2" indent="-36034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Корекција решења након поврата средстава</a:t>
            </a:r>
          </a:p>
          <a:p>
            <a:pPr marL="1321260" lvl="2" indent="-36034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Доступни прегледи</a:t>
            </a:r>
          </a:p>
          <a:p>
            <a:pPr marL="1321260" lvl="2" indent="-36034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Расположивост средстава </a:t>
            </a:r>
          </a:p>
          <a:p>
            <a:pPr marL="1321260" lvl="2" indent="-36034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Корекције намере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Расположивост средстава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Доступни прегледи</a:t>
            </a:r>
          </a:p>
          <a:p>
            <a:pPr marL="960917" lvl="2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Преглед намера и чиме су заузете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Преглед преосталих обавеза по уговору на дан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sz="1200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Ослобађање намере као преглед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r-Cyrl-RS" sz="1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Cyrl-RS" sz="1200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На сваком екрану уноса,</a:t>
            </a:r>
            <a:r>
              <a:rPr lang="sr-Cyrl-RS" sz="1200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постоје додатни, помоћни прегледи који су корисни за тај екран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RS" sz="1200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Посветићемо се само посебним прегледима који су доступни као појединач</a:t>
            </a:r>
            <a:r>
              <a:rPr lang="en-US" sz="1200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RS" sz="1200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н избор. </a:t>
            </a:r>
            <a:endParaRPr lang="sr-Cyrl-RS" sz="1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sr-Cyrl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aseline="0" dirty="0" smtClean="0"/>
              <a:t>Извештај даје укупно расположиво по позицији и СК. </a:t>
            </a:r>
          </a:p>
          <a:p>
            <a:r>
              <a:rPr lang="sr-Cyrl-RS" baseline="0" dirty="0" smtClean="0"/>
              <a:t>Може да послужи након ребаланса, за усклађивање или планирања буџета.  </a:t>
            </a:r>
          </a:p>
          <a:p>
            <a:r>
              <a:rPr lang="sr-Cyrl-RS" baseline="0" dirty="0" smtClean="0"/>
              <a:t>Износ расположивих средстава представља </a:t>
            </a:r>
          </a:p>
          <a:p>
            <a:r>
              <a:rPr lang="sr-Cyrl-RS" baseline="0" dirty="0" smtClean="0"/>
              <a:t>	разлику збира унетих ставки по позиције и СК са једне стране </a:t>
            </a:r>
          </a:p>
          <a:p>
            <a:r>
              <a:rPr lang="sr-Cyrl-RS" baseline="0" dirty="0" smtClean="0"/>
              <a:t>	и одговарајуће стране у текућем буџету.</a:t>
            </a:r>
          </a:p>
          <a:p>
            <a:r>
              <a:rPr lang="sr-Cyrl-RS" baseline="0" dirty="0" smtClean="0"/>
              <a:t>Уколико се појави </a:t>
            </a:r>
            <a:r>
              <a:rPr lang="sr-Cyrl-RS" b="1" baseline="0" dirty="0" smtClean="0"/>
              <a:t>негативан износ расположивих средтава</a:t>
            </a:r>
            <a:r>
              <a:rPr lang="sr-Cyrl-RS" baseline="0" dirty="0" smtClean="0"/>
              <a:t>, значи да је збир ставки прекорачио позицију и СК текућег буџета. </a:t>
            </a:r>
          </a:p>
          <a:p>
            <a:r>
              <a:rPr lang="sr-Cyrl-RS" baseline="0" dirty="0" smtClean="0"/>
              <a:t>У том случају, потребно је кориговати такво стање, до стања у буџету.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Прегледати наредне документе (најчешће уговоре) и </a:t>
            </a:r>
          </a:p>
          <a:p>
            <a:r>
              <a:rPr lang="sr-Cyrl-RS" baseline="0" dirty="0" smtClean="0"/>
              <a:t>ускладити њихове износе до износа позиције у буџету. Тиме би се омогућила корекција намера у складу са буџету.   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Подаци из прегледа могу се копирати у </a:t>
            </a:r>
            <a:r>
              <a:rPr lang="en-US" baseline="0" dirty="0" smtClean="0"/>
              <a:t>excel </a:t>
            </a:r>
            <a:r>
              <a:rPr lang="sr-Cyrl-RS" baseline="0" dirty="0" smtClean="0"/>
              <a:t>табелу и додатно анализирати.</a:t>
            </a:r>
            <a:r>
              <a:rPr lang="en-US" baseline="0" dirty="0" smtClean="0"/>
              <a:t> </a:t>
            </a:r>
            <a:endParaRPr lang="sr-Cyrl-RS" baseline="0" dirty="0" smtClean="0"/>
          </a:p>
          <a:p>
            <a:endParaRPr lang="sr-Cyrl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aseline="0" dirty="0" smtClean="0"/>
              <a:t>Преглед намере добија се избором главе и позиције.</a:t>
            </a:r>
          </a:p>
          <a:p>
            <a:r>
              <a:rPr lang="sr-Cyrl-RS" baseline="0" dirty="0" smtClean="0"/>
              <a:t>Приказане су намере и укупан суме износа унетих пратећих докумената.  </a:t>
            </a:r>
          </a:p>
          <a:p>
            <a:r>
              <a:rPr lang="sr-Cyrl-RS" baseline="0" dirty="0" smtClean="0"/>
              <a:t>Као што пише у црвеној поруци, ако кликнете на вредност из колоне која је означена са звездицом, </a:t>
            </a:r>
          </a:p>
          <a:p>
            <a:r>
              <a:rPr lang="sr-Cyrl-RS" baseline="0" dirty="0" smtClean="0"/>
              <a:t>добија се структура докумената који улазе у ту суму</a:t>
            </a:r>
          </a:p>
          <a:p>
            <a:r>
              <a:rPr lang="sr-Cyrl-RS" baseline="0" dirty="0" smtClean="0"/>
              <a:t>Тако, ако кликнемо на Укупно ФАКТУРЕ у другом реду, добије се попис фактура које чине приказани збир</a:t>
            </a:r>
          </a:p>
          <a:p>
            <a:r>
              <a:rPr lang="sr-Cyrl-RS" baseline="0" dirty="0" smtClean="0"/>
              <a:t>На сличан начин добијају се и сва решења која улазе у приказану суму. </a:t>
            </a:r>
            <a:r>
              <a:rPr lang="en-US" baseline="0" dirty="0" smtClean="0"/>
              <a:t> </a:t>
            </a:r>
            <a:endParaRPr lang="sr-Cyrl-RS" baseline="0" dirty="0" smtClean="0"/>
          </a:p>
          <a:p>
            <a:r>
              <a:rPr lang="sr-Cyrl-RS" baseline="0" dirty="0" smtClean="0"/>
              <a:t>Подаци из табеле могу се пренети у  </a:t>
            </a:r>
            <a:r>
              <a:rPr lang="en-US" baseline="0" dirty="0" smtClean="0"/>
              <a:t>excel</a:t>
            </a:r>
            <a:r>
              <a:rPr lang="sr-Cyrl-RS" baseline="0" dirty="0" smtClean="0"/>
              <a:t> за додатну анализу, ако је потребно.  </a:t>
            </a:r>
          </a:p>
          <a:p>
            <a:r>
              <a:rPr lang="sr-Cyrl-R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aseline="0" dirty="0" smtClean="0"/>
              <a:t>Преглед преосталих обавеза по уговору на дан има два типа извештаја а на основу избора затварања:</a:t>
            </a:r>
          </a:p>
          <a:p>
            <a:pPr marL="228600" indent="-228600">
              <a:buFont typeface="+mj-lt"/>
              <a:buAutoNum type="arabicPeriod"/>
            </a:pPr>
            <a:r>
              <a:rPr lang="sr-Cyrl-RS" baseline="0" dirty="0" smtClean="0"/>
              <a:t>Уносом  следећег документа </a:t>
            </a:r>
          </a:p>
          <a:p>
            <a:pPr marL="228600" indent="-228600">
              <a:buFont typeface="+mj-lt"/>
              <a:buAutoNum type="arabicPeriod"/>
            </a:pPr>
            <a:r>
              <a:rPr lang="sr-Cyrl-RS" baseline="0" dirty="0" smtClean="0"/>
              <a:t>Плаћањем, односно на основу ставке плаћања у изводу </a:t>
            </a:r>
          </a:p>
          <a:p>
            <a:pPr marL="228600" indent="-228600">
              <a:buFont typeface="+mj-lt"/>
              <a:buAutoNum type="arabicPeriod"/>
            </a:pPr>
            <a:endParaRPr lang="sr-Cyrl-RS" baseline="0" dirty="0" smtClean="0"/>
          </a:p>
          <a:p>
            <a:pPr marL="0" indent="0">
              <a:buFont typeface="+mj-lt"/>
              <a:buNone/>
            </a:pPr>
            <a:r>
              <a:rPr lang="sr-Cyrl-RS" baseline="0" dirty="0" smtClean="0"/>
              <a:t>Додатна могућност, избор свих или само неизмирених обавеза </a:t>
            </a:r>
          </a:p>
          <a:p>
            <a:pPr marL="0" indent="0">
              <a:buFont typeface="+mj-lt"/>
              <a:buNone/>
            </a:pPr>
            <a:r>
              <a:rPr lang="sr-Cyrl-RS" baseline="0" dirty="0" smtClean="0"/>
              <a:t>Извештај може да се пренесе у </a:t>
            </a:r>
            <a:r>
              <a:rPr lang="en-US" baseline="0" dirty="0" smtClean="0"/>
              <a:t>excel </a:t>
            </a:r>
            <a:r>
              <a:rPr lang="sr-Cyrl-RS" baseline="0" dirty="0" smtClean="0"/>
              <a:t>или да се штампа као </a:t>
            </a:r>
            <a:r>
              <a:rPr lang="en-US" baseline="0" dirty="0" smtClean="0"/>
              <a:t>report. </a:t>
            </a:r>
          </a:p>
          <a:p>
            <a:pPr marL="0" indent="0">
              <a:buFont typeface="+mj-lt"/>
              <a:buNone/>
            </a:pPr>
            <a:endParaRPr lang="sr-Cyrl-RS" baseline="0" dirty="0" smtClean="0"/>
          </a:p>
          <a:p>
            <a:pPr marL="0" indent="0">
              <a:buFont typeface="+mj-lt"/>
              <a:buNone/>
            </a:pPr>
            <a:r>
              <a:rPr lang="sr-Cyrl-RS" baseline="0" dirty="0" smtClean="0"/>
              <a:t>Извештај може да послужи за квартално усклађивање са ПСФ Књиговодством.  </a:t>
            </a:r>
          </a:p>
          <a:p>
            <a:endParaRPr lang="sr-Cyrl-RS" baseline="0" dirty="0" smtClean="0"/>
          </a:p>
          <a:p>
            <a:endParaRPr lang="sr-Cyrl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aseline="0" dirty="0" smtClean="0"/>
              <a:t>Преглед расположивих средстава на намерама </a:t>
            </a:r>
          </a:p>
          <a:p>
            <a:r>
              <a:rPr lang="sr-Cyrl-RS" baseline="0" dirty="0" smtClean="0"/>
              <a:t>Преглед свих намера и пратећих докумената </a:t>
            </a:r>
          </a:p>
          <a:p>
            <a:r>
              <a:rPr lang="sr-Cyrl-RS" baseline="0" dirty="0" smtClean="0"/>
              <a:t>Подаци из табеле се могу копирати у </a:t>
            </a:r>
            <a:r>
              <a:rPr lang="en-US" baseline="0" dirty="0" smtClean="0"/>
              <a:t>excel </a:t>
            </a:r>
            <a:endParaRPr lang="sr-Cyrl-RS" baseline="0" dirty="0" smtClean="0"/>
          </a:p>
          <a:p>
            <a:endParaRPr lang="sr-Cyrl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37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4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Унос намере</a:t>
            </a:r>
            <a:endParaRPr lang="sr-Latn-R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Избор обавезе утиче на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Понуду следећег документа у падајућем менију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Понуду ГРУПЕ (конто на 3 цифре)</a:t>
            </a:r>
            <a:r>
              <a:rPr lang="sr-Cyrl-RS" sz="900" dirty="0"/>
              <a:t>  </a:t>
            </a:r>
            <a:r>
              <a:rPr lang="sr-Cyrl-RS" sz="900" dirty="0" smtClean="0"/>
              <a:t>Листа групе које су дозвољене</a:t>
            </a:r>
            <a:r>
              <a:rPr lang="sr-Cyrl-RS" sz="900" baseline="0" dirty="0" smtClean="0"/>
              <a:t> је ф</a:t>
            </a:r>
            <a:r>
              <a:rPr lang="sr-Cyrl-RS" sz="900" dirty="0" smtClean="0"/>
              <a:t>ормирана од стране помоћника а </a:t>
            </a:r>
            <a:r>
              <a:rPr lang="sr-Cyrl-RS" sz="900" baseline="0" dirty="0" smtClean="0"/>
              <a:t>на основу правилника и буџетског књиговотства  </a:t>
            </a:r>
            <a:endParaRPr lang="sr-Cyrl-RS" sz="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r-Cyrl-RS" sz="900" dirty="0"/>
          </a:p>
          <a:p>
            <a:r>
              <a:rPr lang="sr-Cyrl-RS" sz="900" dirty="0"/>
              <a:t>1 </a:t>
            </a:r>
            <a:r>
              <a:rPr lang="ru-RU" sz="900" dirty="0" smtClean="0"/>
              <a:t>Поступак јавне набавке мале вредности , набавке које не подлежу ЈН и слично </a:t>
            </a:r>
            <a:r>
              <a:rPr lang="en-US" sz="900" dirty="0"/>
              <a:t>   </a:t>
            </a:r>
            <a:r>
              <a:rPr lang="sr-Latn-RS" sz="900" dirty="0"/>
              <a:t>	</a:t>
            </a:r>
            <a:r>
              <a:rPr lang="sr-Cyrl-RS" sz="900" dirty="0"/>
              <a:t>Улазне фактуре или Уговор </a:t>
            </a:r>
          </a:p>
          <a:p>
            <a:r>
              <a:rPr lang="sr-Cyrl-RS" sz="900" dirty="0"/>
              <a:t>2 </a:t>
            </a:r>
            <a:r>
              <a:rPr lang="ru-RU" sz="900" dirty="0" smtClean="0"/>
              <a:t>Јавне набавке (изузев поступка јавне набавке мале вредности и слично) </a:t>
            </a:r>
            <a:r>
              <a:rPr lang="en-US" sz="900" dirty="0"/>
              <a:t>          </a:t>
            </a:r>
            <a:r>
              <a:rPr lang="sr-Latn-RS" sz="900" dirty="0"/>
              <a:t>	</a:t>
            </a:r>
            <a:r>
              <a:rPr lang="sr-Cyrl-RS" sz="900" dirty="0"/>
              <a:t>Улазне фактуре или Уговор </a:t>
            </a:r>
          </a:p>
          <a:p>
            <a:r>
              <a:rPr lang="sr-Cyrl-RS" sz="900" dirty="0"/>
              <a:t>3 </a:t>
            </a:r>
            <a:r>
              <a:rPr lang="ru-RU" sz="900" dirty="0" smtClean="0"/>
              <a:t>Додела средстава путем конкурса, програми, дискреционо право и сл</a:t>
            </a:r>
            <a:r>
              <a:rPr lang="sr-Cyrl-RS" sz="900" dirty="0"/>
              <a:t>          </a:t>
            </a:r>
            <a:r>
              <a:rPr lang="sr-Latn-RS" sz="900" dirty="0"/>
              <a:t>	</a:t>
            </a:r>
            <a:r>
              <a:rPr lang="sr-Cyrl-RS" sz="900" dirty="0"/>
              <a:t>Улазне фактуре или Уговор </a:t>
            </a:r>
          </a:p>
          <a:p>
            <a:r>
              <a:rPr lang="sr-Cyrl-RS" sz="900" dirty="0"/>
              <a:t>4 </a:t>
            </a:r>
            <a:r>
              <a:rPr lang="sr-Cyrl-RS" sz="900" dirty="0" smtClean="0"/>
              <a:t>Трансфери и сл  </a:t>
            </a:r>
            <a:r>
              <a:rPr lang="en-US" sz="900" dirty="0"/>
              <a:t>                  </a:t>
            </a:r>
            <a:r>
              <a:rPr lang="sr-Latn-RS" sz="900" dirty="0"/>
              <a:t>				</a:t>
            </a:r>
            <a:r>
              <a:rPr lang="sr-Cyrl-RS" sz="900" dirty="0" smtClean="0"/>
              <a:t>	Решење </a:t>
            </a:r>
            <a:r>
              <a:rPr lang="sr-Cyrl-RS" sz="900" dirty="0"/>
              <a:t>за трансфер </a:t>
            </a:r>
          </a:p>
          <a:p>
            <a:r>
              <a:rPr lang="sr-Cyrl-RS" sz="900" dirty="0"/>
              <a:t>5 </a:t>
            </a:r>
            <a:r>
              <a:rPr lang="ru-RU" sz="900" dirty="0" smtClean="0"/>
              <a:t>Остала плаћања, пренос средстава индиректним кор.  </a:t>
            </a:r>
            <a:r>
              <a:rPr lang="en-US" sz="900" dirty="0"/>
              <a:t>               </a:t>
            </a:r>
            <a:r>
              <a:rPr lang="sr-Latn-RS" sz="900" dirty="0"/>
              <a:t>		</a:t>
            </a:r>
            <a:r>
              <a:rPr lang="sr-Cyrl-RS" sz="900" dirty="0" smtClean="0"/>
              <a:t>Улазне </a:t>
            </a:r>
            <a:r>
              <a:rPr lang="sr-Cyrl-RS" sz="900" dirty="0"/>
              <a:t>фактуре, Уговор или Решење ( када нема уговора, лична примња и сл.)</a:t>
            </a:r>
          </a:p>
          <a:p>
            <a:endParaRPr lang="sr-Latn-RS" sz="900" dirty="0">
              <a:solidFill>
                <a:schemeClr val="bg1"/>
              </a:solidFill>
            </a:endParaRPr>
          </a:p>
          <a:p>
            <a:endParaRPr lang="sr-Latn-R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Избор средстава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Потребно је повезати намеру са тачним бројем решења о додели средсрава из ТБР или СБР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Уколико је обавеза индиректног корисника,</a:t>
            </a:r>
            <a:r>
              <a:rPr lang="ru-RU" baseline="0" dirty="0" smtClean="0">
                <a:solidFill>
                  <a:schemeClr val="bg1"/>
                </a:solidFill>
              </a:rPr>
              <a:t> уноси се ЈБКБС. Једна намера један индиректни корисник. Исти индиректни корисник се преноси све до решења. ЗПО који ће бити кориштен у формирању ЗП мора да има исти број ЈБКБС.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Уколико се чекира да је следећи документ вишегодишњи уговор</a:t>
            </a:r>
            <a:r>
              <a:rPr lang="ru-RU" dirty="0" smtClean="0">
                <a:solidFill>
                  <a:schemeClr val="bg1"/>
                </a:solidFill>
              </a:rPr>
              <a:t>, потребно је одредити ког типа је вишегодишњи уговор. Тиме се омогућује да се унесу ставке које су везане за годину реализације. Плаћања која су планирана у наредним годинама не оптерећују текући будзет.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59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smtClean="0"/>
              <a:t>Код уноса ставки намере, бира се вредност из понуђених вредности које су у складу са одавраним вредностима са првог таба уноса и позицијом у важећем буџету.</a:t>
            </a:r>
          </a:p>
          <a:p>
            <a:r>
              <a:rPr lang="ru-RU" sz="900" dirty="0" smtClean="0"/>
              <a:t>Битне напоме су, написане црвеним словима на форми, </a:t>
            </a:r>
          </a:p>
          <a:p>
            <a:r>
              <a:rPr lang="ru-RU" sz="900" dirty="0" smtClean="0">
                <a:solidFill>
                  <a:srgbClr val="FF0000"/>
                </a:solidFill>
              </a:rPr>
              <a:t>да не мора да се унесе шетоцигрено конто. </a:t>
            </a:r>
          </a:p>
          <a:p>
            <a:r>
              <a:rPr lang="ru-RU" sz="900" dirty="0" smtClean="0"/>
              <a:t>Тиме је омогућено да се на ову намеру унесе више следећих докумената са различитим шестоцифреним контима. </a:t>
            </a:r>
          </a:p>
          <a:p>
            <a:r>
              <a:rPr lang="ru-RU" sz="900" dirty="0" smtClean="0"/>
              <a:t>Веома корисно код конкурса или плаћања у оквиру неких пројеката. </a:t>
            </a:r>
          </a:p>
          <a:p>
            <a:r>
              <a:rPr lang="ru-RU" sz="900" dirty="0" smtClean="0"/>
              <a:t>Уколико је назначен вишегодишња обавеза тада је омогућено да се уносе ставке по годинама.</a:t>
            </a:r>
          </a:p>
          <a:p>
            <a:r>
              <a:rPr lang="ru-RU" sz="900" dirty="0" smtClean="0"/>
              <a:t> </a:t>
            </a:r>
          </a:p>
          <a:p>
            <a:r>
              <a:rPr lang="ru-RU" sz="900" dirty="0" smtClean="0"/>
              <a:t>У овом примеру имамо унето без унетог шестоцифреног конта. </a:t>
            </a:r>
          </a:p>
          <a:p>
            <a:r>
              <a:rPr lang="ru-RU" sz="900" dirty="0" smtClean="0"/>
              <a:t>Две ставке се односе на текућу и претходну годину. Користе средства из текућег буџета. </a:t>
            </a:r>
          </a:p>
          <a:p>
            <a:r>
              <a:rPr lang="ru-RU" sz="900" dirty="0" smtClean="0"/>
              <a:t>Ставка у којој је наведена 202</a:t>
            </a:r>
            <a:r>
              <a:rPr lang="en-US" sz="900" dirty="0" smtClean="0"/>
              <a:t>3</a:t>
            </a:r>
            <a:r>
              <a:rPr lang="ru-RU" sz="900" dirty="0" smtClean="0"/>
              <a:t>. година  је обавеза из наредне године. </a:t>
            </a:r>
          </a:p>
          <a:p>
            <a:r>
              <a:rPr lang="ru-RU" sz="900" dirty="0" smtClean="0"/>
              <a:t>Износ те ставке је </a:t>
            </a:r>
            <a:r>
              <a:rPr lang="en-US" sz="900" dirty="0" smtClean="0"/>
              <a:t>10</a:t>
            </a:r>
            <a:r>
              <a:rPr lang="ru-RU" sz="900" dirty="0" smtClean="0"/>
              <a:t>.000,00 и не рачуна се као обавеза по текућем буџету. </a:t>
            </a:r>
          </a:p>
          <a:p>
            <a:r>
              <a:rPr lang="ru-RU" sz="900" dirty="0" smtClean="0"/>
              <a:t>Без обзира што је укупан износ намере </a:t>
            </a:r>
            <a:r>
              <a:rPr lang="en-US" sz="900" dirty="0" smtClean="0"/>
              <a:t>12</a:t>
            </a:r>
            <a:r>
              <a:rPr lang="ru-RU" sz="900" dirty="0" smtClean="0"/>
              <a:t>.000, ова намера заузела је из текучег буџета </a:t>
            </a:r>
            <a:r>
              <a:rPr lang="en-US" sz="900" dirty="0" smtClean="0"/>
              <a:t>2</a:t>
            </a:r>
            <a:r>
              <a:rPr lang="ru-RU" sz="900" dirty="0" smtClean="0"/>
              <a:t>.000 по позицији </a:t>
            </a:r>
            <a:r>
              <a:rPr lang="en-US" sz="900" dirty="0" smtClean="0"/>
              <a:t>0100</a:t>
            </a:r>
            <a:endParaRPr lang="ru-RU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9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Унета намера ће се појавити приликом уноса следећег документа само ако има слободних средстава.</a:t>
            </a:r>
          </a:p>
          <a:p>
            <a:r>
              <a:rPr lang="ru-RU" dirty="0" smtClean="0"/>
              <a:t>Односно, ако збир унетих сладећих докумената није једнак износу намере.</a:t>
            </a:r>
          </a:p>
          <a:p>
            <a:r>
              <a:rPr lang="ru-RU" dirty="0" smtClean="0"/>
              <a:t>Шема приказује могуће однос следећих докумената. </a:t>
            </a:r>
          </a:p>
          <a:p>
            <a:r>
              <a:rPr lang="ru-RU" dirty="0" smtClean="0"/>
              <a:t>Интенција је да се у потпуности укине директно плаћање фактура без уговора. </a:t>
            </a:r>
          </a:p>
          <a:p>
            <a:endParaRPr lang="ru-RU" dirty="0" smtClean="0"/>
          </a:p>
          <a:p>
            <a:r>
              <a:rPr lang="ru-RU" dirty="0" smtClean="0"/>
              <a:t>Уколико се намера не појави у избору следећег документа проверава се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Да ли је добро унет следећи документ (</a:t>
            </a:r>
            <a:r>
              <a:rPr lang="sr-Cyrl-RS" dirty="0" smtClean="0"/>
              <a:t>корисник</a:t>
            </a:r>
            <a:r>
              <a:rPr lang="sr-Cyrl-RS" baseline="0" dirty="0" smtClean="0"/>
              <a:t> може сам да промени погрешно одабран следећи документ</a:t>
            </a:r>
            <a:r>
              <a:rPr lang="ru-RU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Да ли има довољно средстава. Могуће је повећати средства на намери уколико постоји расположивих средстава на позицији.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1" dirty="0" smtClean="0"/>
              <a:t>Нове функционалности </a:t>
            </a:r>
            <a:r>
              <a:rPr lang="sr-Cyrl-RS" b="1" baseline="0" dirty="0" smtClean="0"/>
              <a:t>на уносу уговора </a:t>
            </a:r>
          </a:p>
          <a:p>
            <a:r>
              <a:rPr lang="sr-Cyrl-RS" baseline="0" dirty="0" smtClean="0"/>
              <a:t>Бира се Унос или Промена  </a:t>
            </a:r>
          </a:p>
          <a:p>
            <a:r>
              <a:rPr lang="sr-Cyrl-RS" baseline="0" dirty="0" smtClean="0"/>
              <a:t>Код </a:t>
            </a:r>
            <a:r>
              <a:rPr lang="sr-Cyrl-RS" b="1" baseline="0" dirty="0" smtClean="0"/>
              <a:t>уноса</a:t>
            </a:r>
            <a:r>
              <a:rPr lang="sr-Cyrl-RS" baseline="0" dirty="0" smtClean="0"/>
              <a:t> уговора, могуће је уговор означити као девизни. То значи да се уноси у динарими, </a:t>
            </a:r>
          </a:p>
          <a:p>
            <a:r>
              <a:rPr lang="sr-Cyrl-RS" baseline="0" dirty="0" smtClean="0"/>
              <a:t>а приликом сваке исплате по уговору, потребно је извршити курсирање преосталог дуга.</a:t>
            </a:r>
          </a:p>
          <a:p>
            <a:r>
              <a:rPr lang="sr-Cyrl-RS" baseline="0" dirty="0" smtClean="0"/>
              <a:t>Уговор може да се унесе као вишегодишњи ако је намера, по којој се уноси уговор,  вишегодишња.</a:t>
            </a:r>
          </a:p>
          <a:p>
            <a:r>
              <a:rPr lang="sr-Cyrl-RS" baseline="0" dirty="0" smtClean="0"/>
              <a:t>Бирањем одговарајуће ставке намере, уноси се износ уговора по годинама.</a:t>
            </a:r>
          </a:p>
          <a:p>
            <a:r>
              <a:rPr lang="sr-Cyrl-RS" b="1" baseline="0" dirty="0" smtClean="0"/>
              <a:t>Напомена: </a:t>
            </a:r>
            <a:r>
              <a:rPr lang="sr-Cyrl-RS" b="0" baseline="0" dirty="0" smtClean="0"/>
              <a:t>Уколико се анексира уговор који је у целости реализован, </a:t>
            </a:r>
          </a:p>
          <a:p>
            <a:r>
              <a:rPr lang="sr-Cyrl-RS" b="0" baseline="0" dirty="0" smtClean="0"/>
              <a:t>такав уговор се неће појавити у понуђеној листи, уколико се не означи да желимо и такве уговоре у понуди. 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Промена по уговору може да буде </a:t>
            </a:r>
          </a:p>
          <a:p>
            <a:pPr marL="180172" indent="-180172">
              <a:buFont typeface="Arial" panose="020B0604020202020204" pitchFamily="34" charset="0"/>
              <a:buChar char="•"/>
            </a:pPr>
            <a:r>
              <a:rPr lang="sr-Cyrl-RS" b="1" baseline="0" dirty="0" smtClean="0"/>
              <a:t>Анекс уговора </a:t>
            </a:r>
            <a:r>
              <a:rPr lang="sr-Cyrl-RS" baseline="0" dirty="0" smtClean="0"/>
              <a:t>			– уз слање исправке у ПСФ на контролу и одобравање, шаље се анекс. Након одобравања, документација завршава у књиговодство где се врши аутоматско књижење анекса</a:t>
            </a:r>
          </a:p>
          <a:p>
            <a:pPr marL="180172" indent="-180172">
              <a:buFont typeface="Arial" panose="020B0604020202020204" pitchFamily="34" charset="0"/>
              <a:buChar char="•"/>
            </a:pPr>
            <a:r>
              <a:rPr lang="sr-Cyrl-RS" b="1" baseline="0" dirty="0" smtClean="0"/>
              <a:t>Интерни обрачун </a:t>
            </a:r>
            <a:r>
              <a:rPr lang="sr-Cyrl-RS" baseline="0" dirty="0" smtClean="0"/>
              <a:t>			– у случајевима када се коригује грешка у уносу, услед промене плана органа, ребалнса, курсирање код девизних уговора и слично. Програмски се проследи у ПСФ уз пратећу документацију: </a:t>
            </a:r>
          </a:p>
          <a:p>
            <a:pPr marL="637372" lvl="1" indent="-180172">
              <a:buFont typeface="Arial" panose="020B0604020202020204" pitchFamily="34" charset="0"/>
              <a:buChar char="•"/>
            </a:pPr>
            <a:r>
              <a:rPr lang="sr-Cyrl-RS" baseline="0" dirty="0" smtClean="0"/>
              <a:t>налог исправке књижења из интерног књиговодства органа и образложење измена. </a:t>
            </a:r>
          </a:p>
          <a:p>
            <a:pPr marL="637372" lvl="1" indent="-180172">
              <a:buFont typeface="Arial" panose="020B0604020202020204" pitchFamily="34" charset="0"/>
              <a:buChar char="•"/>
            </a:pPr>
            <a:r>
              <a:rPr lang="sr-Cyrl-RS" baseline="0" dirty="0" smtClean="0"/>
              <a:t>Ову документацју прописује ПСФ контрола и предаје је књиговодству </a:t>
            </a:r>
          </a:p>
          <a:p>
            <a:pPr marL="180172" indent="-180172">
              <a:buFont typeface="Arial" panose="020B0604020202020204" pitchFamily="34" charset="0"/>
              <a:buChar char="•"/>
            </a:pPr>
            <a:r>
              <a:rPr lang="sr-Cyrl-RS" b="1" baseline="0" dirty="0" smtClean="0"/>
              <a:t>Измена уговора услед повраћаја 	</a:t>
            </a:r>
            <a:r>
              <a:rPr lang="sr-Cyrl-RS" baseline="0" dirty="0" smtClean="0"/>
              <a:t>– у случају поврата средстава, истека уговора, затварања уговора, свођења уговора на реализовану вредност.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Cyrl-R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r-Cyrl-RS" baseline="0" dirty="0" smtClean="0"/>
              <a:t>Приликом слања у ПСФ Контролу и одобравање уз пропратну документацију: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RS" baseline="0" dirty="0" smtClean="0"/>
              <a:t>подноси се допис о поврату, истеку уговора или разлогу свођења уговора на реализовану вредност или на 0. </a:t>
            </a:r>
          </a:p>
          <a:p>
            <a:r>
              <a:rPr lang="sr-Cyrl-RS" baseline="0" dirty="0" smtClean="0"/>
              <a:t>Промене по уговорима шаљу се и дижу статуси преко опција </a:t>
            </a:r>
            <a:r>
              <a:rPr lang="sr-Cyrl-RS" b="1" baseline="0" dirty="0" smtClean="0"/>
              <a:t>Анекси</a:t>
            </a:r>
            <a:r>
              <a:rPr lang="sr-Cyrl-RS" baseline="0" dirty="0" smtClean="0"/>
              <a:t>. </a:t>
            </a:r>
          </a:p>
          <a:p>
            <a:r>
              <a:rPr lang="sr-Cyrl-RS" baseline="0" dirty="0" smtClean="0"/>
              <a:t>У свим случајевима када ПСФ Контрола одобри уговор или промене, </a:t>
            </a:r>
          </a:p>
          <a:p>
            <a:r>
              <a:rPr lang="sr-Cyrl-RS" baseline="0" dirty="0" smtClean="0"/>
              <a:t>пратећа документација се прослеђује у ПСФ Књиговодство на књижење.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Општа правила промене на уговорима </a:t>
            </a:r>
          </a:p>
          <a:p>
            <a:pPr marL="180172" indent="-180172">
              <a:buFont typeface="Arial" panose="020B0604020202020204" pitchFamily="34" charset="0"/>
              <a:buChar char="•"/>
            </a:pPr>
            <a:r>
              <a:rPr lang="sr-Cyrl-RS" baseline="0" dirty="0" smtClean="0"/>
              <a:t>Уносесе се све ставке које се мењају или своде на 0 </a:t>
            </a:r>
          </a:p>
          <a:p>
            <a:pPr marL="180172" indent="-180172">
              <a:buFont typeface="Arial" panose="020B0604020202020204" pitchFamily="34" charset="0"/>
              <a:buChar char="•"/>
            </a:pPr>
            <a:r>
              <a:rPr lang="sr-Cyrl-RS" baseline="0" dirty="0" smtClean="0"/>
              <a:t>Унете ставке се сматрају новим стањем уговора</a:t>
            </a:r>
          </a:p>
          <a:p>
            <a:r>
              <a:rPr lang="sr-Cyrl-RS" baseline="0" dirty="0" smtClean="0"/>
              <a:t> </a:t>
            </a:r>
          </a:p>
          <a:p>
            <a:r>
              <a:rPr lang="sr-Cyrl-RS" baseline="0" dirty="0" smtClean="0"/>
              <a:t>У понуди за избор уговра који се мењају, су уговори који нису у целости исплаћени. </a:t>
            </a:r>
          </a:p>
          <a:p>
            <a:r>
              <a:rPr lang="sr-Cyrl-RS" baseline="0" dirty="0" smtClean="0"/>
              <a:t>Да би се појавили у понуди уговори који су у целости исплаћени, потребно је означити на екрану да се захтева таква опција </a:t>
            </a:r>
          </a:p>
          <a:p>
            <a:r>
              <a:rPr lang="sr-Cyrl-RS" baseline="0" dirty="0" smtClean="0"/>
              <a:t>Уколико се уговор коригује због курсних разлика, такође је потребно означити да се измене раде као курсирање </a:t>
            </a:r>
          </a:p>
          <a:p>
            <a:r>
              <a:rPr lang="sr-Cyrl-RS" baseline="0" dirty="0" smtClean="0"/>
              <a:t>преосталог дуга како би се спровела исправна шема књижења </a:t>
            </a:r>
          </a:p>
          <a:p>
            <a:endParaRPr lang="sr-Cyrl-RS" baseline="0" dirty="0" smtClean="0"/>
          </a:p>
          <a:p>
            <a:r>
              <a:rPr lang="sr-Cyrl-RS" baseline="0" dirty="0" smtClean="0"/>
              <a:t>Унете корекције постају важеће када ПСФ Контрола подигне статус унетог документа на 80 и проследи документацију ПСФ Књиговодству на књижење.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9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1" dirty="0" smtClean="0"/>
              <a:t>Сторнирање</a:t>
            </a:r>
            <a:r>
              <a:rPr lang="sr-Cyrl-RS" b="1" baseline="0" dirty="0" smtClean="0"/>
              <a:t> уговора </a:t>
            </a:r>
          </a:p>
          <a:p>
            <a:r>
              <a:rPr lang="sr-Cyrl-RS" baseline="0" dirty="0" smtClean="0"/>
              <a:t>Корисник може да сторнира уговор док није послат у ПСФ  </a:t>
            </a:r>
          </a:p>
          <a:p>
            <a:r>
              <a:rPr lang="sr-Cyrl-RS" baseline="0" dirty="0" smtClean="0"/>
              <a:t>Након слања у ПСФ, само контролори могу да сторнирају уговор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baseline="0" dirty="0" smtClean="0"/>
              <a:t>ако се не слажу документација и унети уговор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baseline="0" dirty="0" smtClean="0"/>
              <a:t>или на захтев корисника ако је приметио грешку у уносу </a:t>
            </a:r>
            <a:endParaRPr lang="sr-Cyrl-RS" b="0" baseline="0" dirty="0" smtClean="0"/>
          </a:p>
          <a:p>
            <a:r>
              <a:rPr lang="sr-Cyrl-RS" baseline="0" dirty="0" smtClean="0"/>
              <a:t>Ако Уговор стигне у ПСФ Књиговодство, на захтев корисника ,</a:t>
            </a:r>
          </a:p>
          <a:p>
            <a:r>
              <a:rPr lang="sr-Cyrl-RS" baseline="0" dirty="0" smtClean="0"/>
              <a:t>могуће је сторнирање али само до тренутка књижења. </a:t>
            </a:r>
          </a:p>
          <a:p>
            <a:r>
              <a:rPr lang="sr-Cyrl-RS" baseline="0" dirty="0" smtClean="0"/>
              <a:t>Када је Угоро прокњижен, </a:t>
            </a:r>
            <a:r>
              <a:rPr lang="sr-Cyrl-RS" b="1" baseline="0" dirty="0" smtClean="0"/>
              <a:t>могуће је радити само корекцију уговора</a:t>
            </a:r>
            <a:r>
              <a:rPr lang="sr-Cyrl-RS" baseline="0" dirty="0" smtClean="0"/>
              <a:t>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97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Након формирања почетног стања обавезно прегледати изворе финансирања, обавезе</a:t>
            </a:r>
            <a:r>
              <a:rPr lang="sr-Cyrl-RS" baseline="0" dirty="0" smtClean="0"/>
              <a:t> које се односе на наредне године и сл.</a:t>
            </a:r>
            <a:endParaRPr lang="sr-Cyrl-RS" dirty="0" smtClean="0"/>
          </a:p>
          <a:p>
            <a:r>
              <a:rPr lang="sr-Cyrl-RS" dirty="0" smtClean="0"/>
              <a:t>У делу прегледа, у</a:t>
            </a:r>
            <a:r>
              <a:rPr lang="sr-Cyrl-RS" baseline="0" dirty="0" smtClean="0"/>
              <a:t> овој презентацији, биће описан поступак и функционалности опције </a:t>
            </a:r>
            <a:r>
              <a:rPr lang="sr-Cyrl-RS" b="1" baseline="0" dirty="0" smtClean="0"/>
              <a:t>Стање уговора на дан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8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1" dirty="0" smtClean="0"/>
              <a:t>ИЗМЕНА ПРАВИЛА ЗА ЕВИДЕНЦИЈУ</a:t>
            </a:r>
            <a:r>
              <a:rPr lang="sr-Cyrl-RS" b="1" baseline="0" dirty="0" smtClean="0"/>
              <a:t> </a:t>
            </a:r>
            <a:r>
              <a:rPr lang="sr-Cyrl-RS" b="1" dirty="0" smtClean="0"/>
              <a:t>ФАКТУРА</a:t>
            </a:r>
          </a:p>
          <a:p>
            <a:r>
              <a:rPr lang="sr-Cyrl-RS" dirty="0" smtClean="0"/>
              <a:t>Као</a:t>
            </a:r>
            <a:r>
              <a:rPr lang="sr-Cyrl-RS" baseline="0" dirty="0" smtClean="0"/>
              <a:t> следећи документ увек се уноси као фактура</a:t>
            </a:r>
          </a:p>
          <a:p>
            <a:r>
              <a:rPr lang="sr-Cyrl-RS" baseline="0" dirty="0" smtClean="0"/>
              <a:t>Код уноса се одређује да ли је унос фактуре или профактуре. </a:t>
            </a:r>
          </a:p>
          <a:p>
            <a:r>
              <a:rPr lang="sr-Cyrl-RS" baseline="0" dirty="0" smtClean="0"/>
              <a:t>На првој страни уноса, учитава се скенирана фактура као </a:t>
            </a:r>
            <a:r>
              <a:rPr lang="en-US" baseline="0" dirty="0" smtClean="0"/>
              <a:t>PDF</a:t>
            </a:r>
            <a:r>
              <a:rPr lang="sr-Cyrl-RS" baseline="0" dirty="0" smtClean="0"/>
              <a:t> документ </a:t>
            </a:r>
          </a:p>
          <a:p>
            <a:r>
              <a:rPr lang="sr-Cyrl-RS" baseline="0" dirty="0" smtClean="0"/>
              <a:t>Унос мора да одговара фактуру у ЦРФ а од 2022.   мењају се правила евиденције и регистрације фактура</a:t>
            </a:r>
          </a:p>
          <a:p>
            <a:r>
              <a:rPr lang="sr-Cyrl-RS" baseline="0" dirty="0" smtClean="0"/>
              <a:t>Од почетка примене електронских фактура, унос фактуре се мења. </a:t>
            </a:r>
          </a:p>
          <a:p>
            <a:r>
              <a:rPr lang="sr-Cyrl-RS" baseline="0" dirty="0" smtClean="0"/>
              <a:t>Постоји посебна презентација уноса електронске профактуре и фактура, учитавање документа и контрола </a:t>
            </a:r>
          </a:p>
          <a:p>
            <a:r>
              <a:rPr lang="sr-Cyrl-RS" b="1" baseline="0" dirty="0" smtClean="0"/>
              <a:t>У најави Затварање профактуре фактуром – нова евиденција </a:t>
            </a:r>
          </a:p>
          <a:p>
            <a:r>
              <a:rPr lang="sr-Cyrl-RS" b="1" baseline="0" dirty="0" smtClean="0"/>
              <a:t>На екрану за затварање профактура фактурама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baseline="0" dirty="0" smtClean="0"/>
              <a:t>Доступни су прегледи затвораних и незатворених профактура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baseline="0" dirty="0" smtClean="0"/>
              <a:t>Бира се пословни партнер,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baseline="0" dirty="0" smtClean="0"/>
              <a:t>Уноси се број фактуре и износ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Cyrl-RS" baseline="0" dirty="0" smtClean="0"/>
              <a:t>Бира се опција једна фактура затвара једну профактуру или једна фактура затвара више профактура </a:t>
            </a:r>
            <a:endParaRPr lang="sr-Cyrl-R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r-Cyrl-RS" baseline="0" dirty="0" smtClean="0"/>
              <a:t>На основу пословног партнера појављују се незатворене профактуре у понуди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550A-E048-4FF5-BB76-0FA0ECCB98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7176-1082-4EC6-B8ED-61C6446C80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9C8-070A-4357-A480-54F5FC0D8A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E873-A30C-4408-AD3C-0B993C8E10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838D-2F04-4D92-9DD3-D65FF03585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6CD4-9292-4F8D-ADF6-9173D1F603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E434-2346-4F11-BA5E-17A7710F3F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98006-BDE5-4BD2-8508-3D25E0C74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901E-DE06-4E63-B2ED-A1C37A4935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4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8A7E-891D-4006-AB31-43D7737E86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1D88A-379B-415E-AEF3-677E10A24E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011D-4200-437D-B252-1ED93A057D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747E-72BF-4B78-A36C-9D0D4D510E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8C87-0C7A-4128-AC98-512840C26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9A56-2410-408B-82C1-F154C4E159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5EC9-45A0-4D3E-B7F2-BA412F0377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E903-69FB-43BA-80D7-B1CE646E63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AB00-7EDA-41D7-AD73-E97F07AA55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9096-7636-47C5-8C34-3E8D9B2CF2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DCB9-D22C-4844-8FC5-02AAABD5E6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59B0-A359-4045-9A26-96BC68A2BF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14F0-4FF1-4B7D-ADB7-05D9B1C4A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A192-4851-4220-8E34-D1BDBC4CC2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D124DC-7DED-49D8-B067-DEC9E7DC45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3B05CD-C2FA-4FD4-936B-0EBF7605D6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0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067800" cy="225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eaLnBrk="1" hangingPunct="1">
              <a:lnSpc>
                <a:spcPct val="90000"/>
              </a:lnSpc>
              <a:defRPr/>
            </a:pPr>
            <a:r>
              <a:rPr lang="sr-Cyrl-R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Управљање преузетим обавезама</a:t>
            </a:r>
          </a:p>
          <a:p>
            <a:pPr marR="0" eaLnBrk="1" hangingPunct="1">
              <a:lnSpc>
                <a:spcPct val="90000"/>
              </a:lnSpc>
              <a:defRPr/>
            </a:pPr>
            <a:r>
              <a:rPr lang="sr-Cyrl-R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sr-Latn-C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sr-Cyrl-RS" sz="2600" b="1" dirty="0">
                <a:solidFill>
                  <a:schemeClr val="bg1"/>
                </a:solidFill>
                <a:latin typeface="Calibri" pitchFamily="34" charset="0"/>
              </a:rPr>
              <a:t>Намере, уговори, фактуре, решења, </a:t>
            </a:r>
          </a:p>
          <a:p>
            <a:pPr algn="ctr">
              <a:lnSpc>
                <a:spcPct val="90000"/>
              </a:lnSpc>
              <a:defRPr/>
            </a:pPr>
            <a:r>
              <a:rPr lang="sr-Cyrl-RS" sz="2600" b="1" dirty="0">
                <a:solidFill>
                  <a:schemeClr val="bg1"/>
                </a:solidFill>
                <a:latin typeface="Calibri" pitchFamily="34" charset="0"/>
              </a:rPr>
              <a:t>налог за плаћање  (ЗП</a:t>
            </a:r>
            <a:r>
              <a:rPr lang="sr-Cyrl-RS" sz="26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2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sr-Cyrl-RS" dirty="0">
                <a:solidFill>
                  <a:schemeClr val="bg1"/>
                </a:solidFill>
                <a:latin typeface="+mj-lt"/>
              </a:rPr>
              <a:t>Нове функционалности и </a:t>
            </a:r>
            <a:r>
              <a:rPr lang="sr-Cyrl-RS" dirty="0" smtClean="0">
                <a:solidFill>
                  <a:schemeClr val="bg1"/>
                </a:solidFill>
                <a:latin typeface="+mj-lt"/>
              </a:rPr>
              <a:t>контроле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sr-Cyrl-RS" dirty="0" smtClean="0">
                <a:solidFill>
                  <a:schemeClr val="bg1"/>
                </a:solidFill>
                <a:latin typeface="+mj-lt"/>
              </a:rPr>
              <a:t>202</a:t>
            </a:r>
            <a:r>
              <a:rPr lang="en-US" smtClean="0">
                <a:solidFill>
                  <a:schemeClr val="bg1"/>
                </a:solidFill>
                <a:latin typeface="+mj-lt"/>
              </a:rPr>
              <a:t>2</a:t>
            </a:r>
            <a:r>
              <a:rPr lang="sr-Latn-RS" smtClean="0">
                <a:solidFill>
                  <a:schemeClr val="bg1"/>
                </a:solidFill>
                <a:latin typeface="+mj-lt"/>
              </a:rPr>
              <a:t>.</a:t>
            </a:r>
            <a:endParaRPr lang="sr-Latn-CS" dirty="0">
              <a:solidFill>
                <a:schemeClr val="bg1"/>
              </a:solidFill>
              <a:latin typeface="+mj-lt"/>
            </a:endParaRPr>
          </a:p>
          <a:p>
            <a:pPr marR="0" eaLnBrk="1" hangingPunct="1">
              <a:lnSpc>
                <a:spcPct val="90000"/>
              </a:lnSpc>
              <a:defRPr/>
            </a:pPr>
            <a:endParaRPr lang="sr-Latn-CS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616875"/>
            <a:ext cx="7848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>
                <a:solidFill>
                  <a:schemeClr val="bg1"/>
                </a:solidFill>
              </a:rPr>
              <a:t>Pavel Labath</a:t>
            </a:r>
          </a:p>
          <a:p>
            <a:pPr algn="r">
              <a:defRPr/>
            </a:pPr>
            <a:r>
              <a:rPr lang="sr-Cyrl-RS" i="1" dirty="0" smtClean="0">
                <a:solidFill>
                  <a:schemeClr val="bg1"/>
                </a:solidFill>
                <a:latin typeface="+mj-lt"/>
              </a:rPr>
              <a:t>в.д.п</a:t>
            </a:r>
            <a:r>
              <a:rPr lang="ru-RU" i="1" dirty="0" smtClean="0">
                <a:solidFill>
                  <a:schemeClr val="bg1"/>
                </a:solidFill>
                <a:latin typeface="+mj-lt"/>
              </a:rPr>
              <a:t>омоћник</a:t>
            </a:r>
            <a:r>
              <a:rPr lang="en-US" i="1" dirty="0" smtClean="0">
                <a:solidFill>
                  <a:schemeClr val="bg1"/>
                </a:solidFill>
                <a:latin typeface="+mj-lt"/>
              </a:rPr>
              <a:t>a</a:t>
            </a:r>
            <a:r>
              <a:rPr lang="ru-RU" i="1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+mj-lt"/>
              </a:rPr>
              <a:t>покрајинске секретарке за финансије</a:t>
            </a:r>
            <a:endParaRPr lang="en-US" i="1" dirty="0" smtClean="0">
              <a:solidFill>
                <a:schemeClr val="bg1"/>
              </a:solidFill>
              <a:latin typeface="+mj-lt"/>
            </a:endParaRPr>
          </a:p>
          <a:p>
            <a:pPr algn="r">
              <a:defRPr/>
            </a:pPr>
            <a:r>
              <a:rPr lang="en-US" i="1" dirty="0" smtClean="0">
                <a:solidFill>
                  <a:schemeClr val="bg1"/>
                </a:solidFill>
                <a:latin typeface="+mj-lt"/>
              </a:rPr>
              <a:t>2022.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812562"/>
            <a:ext cx="524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chemeClr val="bg1"/>
                </a:solidFill>
                <a:latin typeface="+mj-lt"/>
              </a:rPr>
              <a:t>РЕПУБЛИКА СРБИЈА</a:t>
            </a:r>
          </a:p>
          <a:p>
            <a:r>
              <a:rPr lang="sr-Cyrl-RS" sz="1200" dirty="0" smtClean="0">
                <a:solidFill>
                  <a:schemeClr val="bg1"/>
                </a:solidFill>
                <a:latin typeface="+mj-lt"/>
              </a:rPr>
              <a:t>АУТОНОМНА ПОКРАЈИНА ВОЈВОДИНА</a:t>
            </a:r>
          </a:p>
          <a:p>
            <a:r>
              <a:rPr lang="sr-Cyrl-RS" dirty="0" smtClean="0">
                <a:solidFill>
                  <a:schemeClr val="bg1"/>
                </a:solidFill>
                <a:latin typeface="+mj-lt"/>
              </a:rPr>
              <a:t>Покрајински секретаријат за финансије</a:t>
            </a:r>
            <a:endParaRPr lang="sr-Latn-RS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Сектор за информациони систем буџета и трезора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 descr="C:\Users\ruzica.milosevic\Desktop\2 грба за меморандум линијс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8680"/>
            <a:ext cx="2002668" cy="12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5294" y="50273"/>
            <a:ext cx="8534400" cy="1020762"/>
          </a:xfrm>
        </p:spPr>
        <p:txBody>
          <a:bodyPr/>
          <a:lstStyle/>
          <a:p>
            <a:r>
              <a:rPr lang="sr-Cyrl-RS" dirty="0">
                <a:solidFill>
                  <a:srgbClr val="92D050"/>
                </a:solidFill>
              </a:rPr>
              <a:t>Решења</a:t>
            </a:r>
            <a:br>
              <a:rPr lang="sr-Cyrl-RS" dirty="0">
                <a:solidFill>
                  <a:srgbClr val="92D050"/>
                </a:solidFill>
              </a:rPr>
            </a:br>
            <a:r>
              <a:rPr lang="sr-Cyrl-RS" sz="2800" dirty="0">
                <a:solidFill>
                  <a:srgbClr val="92D050"/>
                </a:solidFill>
              </a:rPr>
              <a:t>најчешћи “проблеми” 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95400"/>
            <a:ext cx="815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Пословни партнер се повлачи из уговора или фактура.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Пословни партнер се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уноси само ако је у питању решење о трансферу 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стредстава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 сме се појавити Министарство финансија као пословни партнер. То само значи да сте пословног партнера тражили преко броја рачуна, што се не препоручује. Претрагу пословног партнера вршити преко ПИБ-а или МБ-а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Шифра општине пословног партнера је шифра која је придодата одабраном рачуну из листе пријављених 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рачуна за конкретног партнера </a:t>
            </a:r>
            <a:endParaRPr lang="ru-RU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Уколико се аутоматски не генерише позив на број одобрења за неког пословног партнера, 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значи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да није унет ЈБКБС у матичне податке </a:t>
            </a:r>
            <a:r>
              <a:rPr lang="sr-Cyrl-RS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тог партнера </a:t>
            </a:r>
            <a:endParaRPr lang="ru-RU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Уколико се не појави ЗПО у 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избору, значи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да 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нема довољно срдстава на ЗПО или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 одговара у потпуности СК у решењу и ЗПО 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или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 одговара индиректни корисник унет у намери и ЗПО  </a:t>
            </a:r>
            <a:endParaRPr lang="ru-RU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Уколико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дође до поврата средстава преко извода, потребно је извршити корекцију решења за враћени износ. Додатно, потребно је кориговати 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 документа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која претходе том решењу. </a:t>
            </a:r>
            <a:endParaRPr lang="ru-RU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Сторнирањем ЗП-а, сторнира се и решење. </a:t>
            </a:r>
            <a:endParaRPr lang="sr-Latn-RS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32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5294" y="50273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rgbClr val="92D050"/>
                </a:solidFill>
              </a:rPr>
              <a:t>Решења, ЗПО и ЗП</a:t>
            </a:r>
            <a:r>
              <a:rPr lang="sr-Cyrl-RS" dirty="0">
                <a:solidFill>
                  <a:srgbClr val="92D050"/>
                </a:solidFill>
              </a:rPr>
              <a:t/>
            </a:r>
            <a:br>
              <a:rPr lang="sr-Cyrl-RS" dirty="0">
                <a:solidFill>
                  <a:srgbClr val="92D050"/>
                </a:solidFill>
              </a:rPr>
            </a:br>
            <a:r>
              <a:rPr lang="sr-Cyrl-RS" sz="2800" dirty="0" smtClean="0">
                <a:solidFill>
                  <a:srgbClr val="92D050"/>
                </a:solidFill>
              </a:rPr>
              <a:t>правила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2954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Једно </a:t>
            </a:r>
            <a:r>
              <a:rPr lang="ru-RU" dirty="0" smtClean="0">
                <a:solidFill>
                  <a:schemeClr val="bg1"/>
                </a:solidFill>
              </a:rPr>
              <a:t>Решење</a:t>
            </a:r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један </a:t>
            </a:r>
            <a:r>
              <a:rPr lang="sr-Latn-RS" b="1" dirty="0">
                <a:solidFill>
                  <a:schemeClr val="bg1"/>
                </a:solidFill>
              </a:rPr>
              <a:t>ZPO</a:t>
            </a:r>
            <a:r>
              <a:rPr lang="en-US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r-Cyrl-RS" dirty="0">
                <a:solidFill>
                  <a:schemeClr val="bg1"/>
                </a:solidFill>
              </a:rPr>
              <a:t>један</a:t>
            </a:r>
            <a:r>
              <a:rPr lang="sr-Cyrl-RS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r-Latn-RS" b="1" dirty="0" smtClean="0">
                <a:solidFill>
                  <a:schemeClr val="bg1"/>
                </a:solidFill>
              </a:rPr>
              <a:t>ZP</a:t>
            </a:r>
            <a:endParaRPr lang="sr-Cyrl-RS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Један</a:t>
            </a:r>
            <a:r>
              <a:rPr lang="sr-Cyrl-RS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r-Latn-RS" b="1" dirty="0">
                <a:solidFill>
                  <a:schemeClr val="bg1"/>
                </a:solidFill>
              </a:rPr>
              <a:t>ZPO</a:t>
            </a:r>
            <a:r>
              <a:rPr lang="sr-Cyrl-RS" dirty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може да има више </a:t>
            </a:r>
            <a:r>
              <a:rPr lang="sr-Cyrl-RS" dirty="0">
                <a:solidFill>
                  <a:schemeClr val="bg1"/>
                </a:solidFill>
              </a:rPr>
              <a:t>извора финансирања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r-Cyrl-RS" dirty="0">
                <a:solidFill>
                  <a:schemeClr val="bg1"/>
                </a:solidFill>
              </a:rPr>
              <a:t>Један </a:t>
            </a:r>
            <a:r>
              <a:rPr lang="sr-Latn-RS" b="1" dirty="0">
                <a:solidFill>
                  <a:schemeClr val="bg1"/>
                </a:solidFill>
              </a:rPr>
              <a:t>ZPO</a:t>
            </a:r>
            <a:r>
              <a:rPr lang="sr-Cyrl-RS" dirty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може да има више </a:t>
            </a:r>
            <a:r>
              <a:rPr lang="sr-Cyrl-RS" dirty="0">
                <a:solidFill>
                  <a:schemeClr val="bg1"/>
                </a:solidFill>
              </a:rPr>
              <a:t>синтетичких конта у распону </a:t>
            </a:r>
            <a:r>
              <a:rPr lang="sr-Latn-RS" b="1" dirty="0">
                <a:solidFill>
                  <a:schemeClr val="bg1"/>
                </a:solidFill>
              </a:rPr>
              <a:t>4100 do 4299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Свака ставка </a:t>
            </a:r>
            <a:r>
              <a:rPr lang="sr-Cyrl-RS" dirty="0">
                <a:solidFill>
                  <a:schemeClr val="bg1"/>
                </a:solidFill>
              </a:rPr>
              <a:t>Решења </a:t>
            </a:r>
            <a:r>
              <a:rPr lang="sr-Cyrl-RS" dirty="0" smtClean="0">
                <a:solidFill>
                  <a:schemeClr val="bg1"/>
                </a:solidFill>
              </a:rPr>
              <a:t>мора </a:t>
            </a:r>
            <a:r>
              <a:rPr lang="sr-Cyrl-RS" dirty="0">
                <a:solidFill>
                  <a:schemeClr val="bg1"/>
                </a:solidFill>
              </a:rPr>
              <a:t>да </a:t>
            </a:r>
            <a:r>
              <a:rPr lang="sr-Cyrl-RS" dirty="0" smtClean="0">
                <a:solidFill>
                  <a:schemeClr val="bg1"/>
                </a:solidFill>
              </a:rPr>
              <a:t>одговора ставци </a:t>
            </a:r>
            <a:r>
              <a:rPr lang="sr-Latn-RS" b="1" dirty="0" smtClean="0">
                <a:solidFill>
                  <a:schemeClr val="bg1"/>
                </a:solidFill>
              </a:rPr>
              <a:t>ZPO</a:t>
            </a:r>
            <a:r>
              <a:rPr lang="sr-Cyrl-RS" dirty="0" smtClean="0">
                <a:solidFill>
                  <a:schemeClr val="bg1"/>
                </a:solidFill>
              </a:rPr>
              <a:t>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r-Cyrl-RS" dirty="0" smtClean="0">
                <a:solidFill>
                  <a:schemeClr val="bg1"/>
                </a:solidFill>
              </a:rPr>
              <a:t>Може да посто</a:t>
            </a:r>
            <a:r>
              <a:rPr lang="en-US" dirty="0" smtClean="0">
                <a:solidFill>
                  <a:schemeClr val="bg1"/>
                </a:solidFill>
              </a:rPr>
              <a:t>j</a:t>
            </a:r>
            <a:r>
              <a:rPr lang="sr-Cyrl-RS" dirty="0" smtClean="0">
                <a:solidFill>
                  <a:schemeClr val="bg1"/>
                </a:solidFill>
              </a:rPr>
              <a:t>и више решења по једном </a:t>
            </a:r>
            <a:r>
              <a:rPr lang="sr-Latn-RS" b="1" dirty="0" smtClean="0">
                <a:solidFill>
                  <a:schemeClr val="bg1"/>
                </a:solidFill>
              </a:rPr>
              <a:t>ZPO</a:t>
            </a:r>
            <a:endParaRPr lang="sr-Cyrl-RS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r-Cyrl-R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Решење не може да буде везано за више </a:t>
            </a:r>
            <a:r>
              <a:rPr lang="sr-Latn-R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ZPO</a:t>
            </a:r>
            <a:endParaRPr lang="sr-Cyrl-R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Корекција решења </a:t>
            </a:r>
            <a:b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r-Cyrl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услед поврата средстава кроз извод 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Поврат са </a:t>
            </a: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минусним </a:t>
            </a:r>
            <a:r>
              <a:rPr lang="sr-Cyrl-RS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потраживањем у изводу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Уноси </a:t>
            </a: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се: </a:t>
            </a:r>
            <a:endParaRPr lang="sr-Cyrl-RS" sz="20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Број ставке и број извода поврата средстава  и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Број ставка и број извода плаћања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Решење се умањује за износ у ставци поврата средстава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7041"/>
            <a:ext cx="6944780" cy="423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7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Корекција решења </a:t>
            </a:r>
            <a:b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r-Cyrl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услед поврата средстава кроз извод 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08144" cy="552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Корекција уговора </a:t>
            </a:r>
            <a:r>
              <a:rPr lang="sr-Cyrl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најчешћи разлози 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25" y="18288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Поврат са минусном потраживањем у изводу </a:t>
            </a: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и након умањења ставке решења  </a:t>
            </a:r>
            <a:r>
              <a:rPr lang="sr-Cyrl-RS" sz="1600" dirty="0">
                <a:solidFill>
                  <a:srgbClr val="92D050"/>
                </a:solidFill>
              </a:rPr>
              <a:t>Бира се Промена на уговору и </a:t>
            </a:r>
            <a:r>
              <a:rPr lang="sr-Cyrl-RS" sz="1600" dirty="0" smtClean="0">
                <a:solidFill>
                  <a:srgbClr val="92D050"/>
                </a:solidFill>
              </a:rPr>
              <a:t>Измена </a:t>
            </a:r>
            <a:r>
              <a:rPr lang="sr-Cyrl-RS" sz="1600" dirty="0">
                <a:solidFill>
                  <a:srgbClr val="92D050"/>
                </a:solidFill>
              </a:rPr>
              <a:t>уговора услед повраћаја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Уговори са датумом реализација - уколико нису реализовани у потпуности, своде се на реализован износ </a:t>
            </a:r>
            <a:r>
              <a:rPr lang="sr-Cyrl-RS" sz="1600" dirty="0">
                <a:solidFill>
                  <a:srgbClr val="92D050"/>
                </a:solidFill>
              </a:rPr>
              <a:t>Бира се Промена на уговору и </a:t>
            </a:r>
            <a:r>
              <a:rPr lang="sr-Cyrl-RS" sz="1600" dirty="0" smtClean="0">
                <a:solidFill>
                  <a:srgbClr val="92D050"/>
                </a:solidFill>
              </a:rPr>
              <a:t>интерни обрачун</a:t>
            </a:r>
            <a:endParaRPr lang="sr-Cyrl-RS" sz="16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Уговори са горњом границом реализације - уколико нису достигли тај износ, своде се на реализовани износ. </a:t>
            </a:r>
            <a:r>
              <a:rPr lang="sr-Cyrl-RS" sz="1600" dirty="0">
                <a:solidFill>
                  <a:srgbClr val="92D050"/>
                </a:solidFill>
              </a:rPr>
              <a:t>Бира се Промена на уговору и интерни </a:t>
            </a:r>
            <a:r>
              <a:rPr lang="sr-Cyrl-RS" sz="1600" dirty="0" smtClean="0">
                <a:solidFill>
                  <a:srgbClr val="92D050"/>
                </a:solidFill>
              </a:rPr>
              <a:t>обрачун</a:t>
            </a:r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Услед одустајања корисника средстава у целости – </a:t>
            </a:r>
            <a:r>
              <a:rPr lang="sr-Cyrl-RS" sz="1600" dirty="0">
                <a:solidFill>
                  <a:srgbClr val="92D050"/>
                </a:solidFill>
              </a:rPr>
              <a:t>уговор се своди на </a:t>
            </a:r>
            <a:r>
              <a:rPr lang="sr-Cyrl-RS" sz="1600" dirty="0" smtClean="0">
                <a:solidFill>
                  <a:srgbClr val="92D050"/>
                </a:solidFill>
              </a:rPr>
              <a:t>0 </a:t>
            </a:r>
            <a:endParaRPr lang="sr-Cyrl-RS" sz="1600" dirty="0">
              <a:solidFill>
                <a:srgbClr val="92D05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Ребаланс, промена приоритета или динамике плаћања, извора финанс. и сл.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Увећање уговорних обавеза или додавање средстава из нових позиција у уговору </a:t>
            </a:r>
            <a:r>
              <a:rPr lang="sr-Cyrl-RS" sz="1600" dirty="0">
                <a:solidFill>
                  <a:srgbClr val="92D050"/>
                </a:solidFill>
              </a:rPr>
              <a:t>Најчешће је потребно прво ускладити намеру новим условима уговора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И другим, сличним ситуације мењања услова ’’живота уговора ’’.  </a:t>
            </a:r>
          </a:p>
          <a:p>
            <a:pPr algn="just"/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sr-Cyrl-RS" sz="20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07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Корекција намера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25" y="1828800"/>
            <a:ext cx="8839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Могуће је кориговати ставке намере и то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Ослободити средства по ставкама која нису заузета следећим документом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Додати средства на ставку намере до висине расположивих средстава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Додати ставку намери у оквиру исте програмске активности у висини  расположивих средстава 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Додати средстава на ставке са реализацијом у наредним годинама </a:t>
            </a:r>
            <a:r>
              <a:rPr lang="sr-Cyrl-RS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(без контроле 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Додати ставке намере за наредне године </a:t>
            </a:r>
            <a:r>
              <a:rPr lang="sr-Cyrl-RS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(без контроле 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sr-Cyrl-RS" sz="20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18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0876"/>
            <a:ext cx="9059540" cy="119079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Корекција намер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 </a:t>
            </a:r>
            <a: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r-Latn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sr-Cyrl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ослобађање средстава 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25" y="1828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sz="20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1800225" y="4280729"/>
            <a:ext cx="533400" cy="35394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5181667"/>
            <a:ext cx="9116698" cy="1428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" y="1904610"/>
            <a:ext cx="9078593" cy="208626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895600" y="1824796"/>
            <a:ext cx="533400" cy="35394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038725" y="1830318"/>
            <a:ext cx="533400" cy="35394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5953956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6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75"/>
            <a:ext cx="9144000" cy="30530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Корекција намер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 </a:t>
            </a:r>
            <a: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r-Latn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sr-Cyrl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Увећање средстава  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25" y="1828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sz="20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971800" y="1860409"/>
            <a:ext cx="533400" cy="35394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1891471" y="4280729"/>
            <a:ext cx="533400" cy="35394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105400" y="1683438"/>
            <a:ext cx="533400" cy="35394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8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9000"/>
            <a:ext cx="9144000" cy="2520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Корекција намер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 </a:t>
            </a:r>
            <a: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r-Latn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sr-Cyrl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додавање ставке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25" y="1828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sz="20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971800" y="1860409"/>
            <a:ext cx="533400" cy="35394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867400" y="2536686"/>
            <a:ext cx="533400" cy="35394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1608461" y="4745973"/>
            <a:ext cx="533400" cy="35394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694"/>
            <a:ext cx="9144000" cy="283261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Корекција намер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 </a:t>
            </a:r>
            <a: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r-Latn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sr-Cyrl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корекција ставки из наредних година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25" y="1828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sz="20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971800" y="1860409"/>
            <a:ext cx="533400" cy="35394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029200" y="1845766"/>
            <a:ext cx="533400" cy="35394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1981200" y="4383667"/>
            <a:ext cx="533400" cy="35394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029200"/>
            <a:ext cx="5906325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4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2514600"/>
            <a:ext cx="9067800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  <a:defRPr/>
            </a:pP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Теме које су обухваћене перзентацијом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Додатне контроле и рестрикције при уносу докумената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Унос, корекције, књижење и почетно стање уговора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Најчешћи проблеми код уноса решења и формирања ЗП-а,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Корекција решења након поврата средстава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Корекције намере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Расположивост средстава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sr-Cyrl-R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Доступни прегледи</a:t>
            </a:r>
          </a:p>
          <a:p>
            <a:pPr marR="0" eaLnBrk="1" hangingPunct="1">
              <a:lnSpc>
                <a:spcPct val="90000"/>
              </a:lnSpc>
              <a:defRPr/>
            </a:pPr>
            <a:endParaRPr lang="sr-Cyrl-R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R="0" eaLnBrk="1" hangingPunct="1">
              <a:lnSpc>
                <a:spcPct val="90000"/>
              </a:lnSpc>
              <a:defRPr/>
            </a:pPr>
            <a:r>
              <a:rPr lang="sr-Cyrl-R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sr-Latn-C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eaLnBrk="1" hangingPunct="1">
              <a:lnSpc>
                <a:spcPct val="90000"/>
              </a:lnSpc>
              <a:defRPr/>
            </a:pPr>
            <a:endParaRPr lang="sr-Latn-CS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812562"/>
            <a:ext cx="524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chemeClr val="bg1"/>
                </a:solidFill>
                <a:latin typeface="+mj-lt"/>
              </a:rPr>
              <a:t>РЕПУБЛИКА СРБИЈА</a:t>
            </a:r>
          </a:p>
          <a:p>
            <a:r>
              <a:rPr lang="sr-Cyrl-RS" sz="1200" dirty="0" smtClean="0">
                <a:solidFill>
                  <a:schemeClr val="bg1"/>
                </a:solidFill>
                <a:latin typeface="+mj-lt"/>
              </a:rPr>
              <a:t>АУТОНОМНА ПОКРАЈИНА ВОЈВОДИНА</a:t>
            </a:r>
          </a:p>
          <a:p>
            <a:r>
              <a:rPr lang="sr-Cyrl-RS" dirty="0" smtClean="0">
                <a:solidFill>
                  <a:schemeClr val="bg1"/>
                </a:solidFill>
                <a:latin typeface="+mj-lt"/>
              </a:rPr>
              <a:t>Покрајински секретаријат за финансије</a:t>
            </a:r>
            <a:endParaRPr lang="sr-Latn-RS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Сектор за информациони систем буџета и трезора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C:\Users\ruzica.milosevic\Desktop\2 грба за меморандум линијс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8680"/>
            <a:ext cx="2002668" cy="12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6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Прегледи</a:t>
            </a:r>
            <a: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25" y="1828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sz="20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sr-Cyrl-R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Ослобађање намере као преглед </a:t>
            </a:r>
            <a:endParaRPr lang="sr-Cyrl-R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sr-Cyrl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Преглед намера и чиме су заузете</a:t>
            </a:r>
          </a:p>
          <a:p>
            <a:r>
              <a:rPr lang="sr-Cyrl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Преглед </a:t>
            </a:r>
            <a:r>
              <a:rPr lang="sr-Cyrl-R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преосталих обавеза по уговору на дан </a:t>
            </a:r>
            <a:endParaRPr lang="sr-Cyrl-R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sr-Cyrl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Прегледи на уносним формама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2"/>
            <a:r>
              <a:rPr lang="sr-Cyrl-R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Унос </a:t>
            </a: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уговора </a:t>
            </a:r>
            <a:endParaRPr lang="sr-Cyrl-R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sr-Cyrl-R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Унос ставки фактура и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sr-Cyrl-R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Унос ставки решења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914400" lvl="2" indent="0">
              <a:buNone/>
            </a:pPr>
            <a:endParaRPr lang="sr-Cyrl-R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sr-Cyrl-R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3124200"/>
            <a:ext cx="30861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6653566" cy="4885921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Ослобађање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намера</a:t>
            </a:r>
            <a: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r-Latn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sr-Cyrl-R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као преглед </a:t>
            </a:r>
            <a:r>
              <a:rPr lang="sr-Cyrl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расположивих средстава по позицији и СК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25" y="1828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sz="20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191000" y="1295400"/>
            <a:ext cx="609600" cy="4572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>
            <a:off x="6172200" y="2809875"/>
            <a:ext cx="609600" cy="4572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2895600" y="5638800"/>
            <a:ext cx="609600" cy="4572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47572"/>
            <a:ext cx="7068124" cy="365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04" y="2247572"/>
            <a:ext cx="5622846" cy="405677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Намере </a:t>
            </a:r>
            <a: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r-Latn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sr-Cyrl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чиме су заузете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5400000">
            <a:off x="8373049" y="3085664"/>
            <a:ext cx="609600" cy="4572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>
            <a:off x="4324637" y="5676029"/>
            <a:ext cx="609600" cy="4572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38101" y="1066800"/>
            <a:ext cx="9020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Бира се глава </a:t>
            </a:r>
            <a:r>
              <a:rPr lang="sr-Cyrl-R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и </a:t>
            </a: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позиција </a:t>
            </a:r>
            <a:r>
              <a:rPr lang="sr-Cyrl-R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или све позиције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Добија се преглед намера и </a:t>
            </a: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сума ставки </a:t>
            </a:r>
            <a:r>
              <a:rPr lang="sr-Cyrl-R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унетих пратећих </a:t>
            </a: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докумената, 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Додатно, могуће је видети и структуру пратећих докумената   </a:t>
            </a:r>
            <a:endParaRPr lang="sr-Cyrl-R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Striped Right Arrow 17"/>
          <p:cNvSpPr/>
          <p:nvPr/>
        </p:nvSpPr>
        <p:spPr>
          <a:xfrm rot="10800000">
            <a:off x="7162800" y="3071158"/>
            <a:ext cx="685800" cy="486211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38039"/>
            <a:ext cx="9144000" cy="325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Прегледи по уговору </a:t>
            </a:r>
            <a: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r-Latn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sr-Cyrl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преглед преосталих обавеза по уговору на дан 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25" y="1828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sz="20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sr-Cyrl-R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Обавеза по уговору се затвара уносом следећег документа </a:t>
            </a:r>
          </a:p>
          <a:p>
            <a:r>
              <a:rPr lang="sr-Cyrl-R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Обавеза по уговору се затвара на основу извода 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2362199"/>
            <a:ext cx="9144000" cy="3807399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3600450" y="2819400"/>
            <a:ext cx="609600" cy="4572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010400" y="2743200"/>
            <a:ext cx="609600" cy="4572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52525"/>
            <a:ext cx="3086100" cy="18954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1901629"/>
            <a:ext cx="9144000" cy="498902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Прегледи на уносним формама </a:t>
            </a:r>
            <a: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25" y="1828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sz="20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sr-Cyrl-R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Down Arrow 11"/>
          <p:cNvSpPr/>
          <p:nvPr/>
        </p:nvSpPr>
        <p:spPr>
          <a:xfrm rot="5400000">
            <a:off x="3886200" y="1295400"/>
            <a:ext cx="609600" cy="4572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>
            <a:off x="1600200" y="2438400"/>
            <a:ext cx="609600" cy="4572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>
            <a:off x="990600" y="6172200"/>
            <a:ext cx="609600" cy="4572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838200"/>
          </a:xfrm>
        </p:spPr>
        <p:txBody>
          <a:bodyPr>
            <a:no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8640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  <a:latin typeface="Calibri"/>
                <a:ea typeface="+mj-ea"/>
                <a:cs typeface="+mj-cs"/>
              </a:rPr>
              <a:t>bistrezor.psf@vojvodina.gov.rs</a:t>
            </a:r>
          </a:p>
          <a:p>
            <a:pPr algn="ctr"/>
            <a:r>
              <a:rPr lang="sr-Cyrl-R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/>
                <a:ea typeface="+mj-ea"/>
                <a:cs typeface="+mj-cs"/>
              </a:rPr>
              <a:t>Љиљана Ковачевић 487-4759  /  Слободан Плачков 487-4479</a:t>
            </a:r>
            <a:endParaRPr lang="en-US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4" name="Picture 3" descr="D:\My Documents\Slike\APV-Banner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My Documents\Slike\APV-Banner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28956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57010" y="1582943"/>
            <a:ext cx="5791483" cy="2912857"/>
          </a:xfrm>
          <a:prstGeom prst="downArrowCallout">
            <a:avLst>
              <a:gd name="adj1" fmla="val 40609"/>
              <a:gd name="adj2" fmla="val 32523"/>
              <a:gd name="adj3" fmla="val 17886"/>
              <a:gd name="adj4" fmla="val 77968"/>
            </a:avLst>
          </a:prstGeom>
          <a:noFill/>
          <a:ln w="53975">
            <a:solidFill>
              <a:schemeClr val="accent6">
                <a:lumMod val="75000"/>
              </a:schemeClr>
            </a:solidFill>
          </a:ln>
          <a:effectLst>
            <a:glow rad="330200">
              <a:schemeClr val="accent1">
                <a:alpha val="16000"/>
              </a:schemeClr>
            </a:glow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D:\My Documents\Slike\APV-Banner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5" descr="TRAKA-V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sr-Cyrl-R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Унос намере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48494" y="1993934"/>
            <a:ext cx="3258358" cy="34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Cyrl-RS" sz="1400" dirty="0" smtClean="0"/>
              <a:t>Средства на основу одлуке (ребаланса</a:t>
            </a:r>
            <a:r>
              <a:rPr lang="sr-Cyrl-RS" sz="1400" b="1" dirty="0" smtClean="0"/>
              <a:t>)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6541817" y="2369675"/>
            <a:ext cx="2565034" cy="34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Cyrl-RS" sz="1400" dirty="0" smtClean="0"/>
              <a:t>ТБР Текућа буџетска резерва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6541817" y="2754368"/>
            <a:ext cx="2565034" cy="34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Cyrl-RS" sz="1400" dirty="0" smtClean="0"/>
              <a:t>СБР</a:t>
            </a:r>
            <a:r>
              <a:rPr lang="sr-Cyrl-RS" sz="1400" b="1" dirty="0" smtClean="0"/>
              <a:t> </a:t>
            </a:r>
            <a:r>
              <a:rPr lang="sr-Cyrl-RS" sz="1400" dirty="0" smtClean="0"/>
              <a:t>Стална буџетска резерва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668742" y="70452"/>
            <a:ext cx="5486401" cy="1422017"/>
          </a:xfrm>
          <a:prstGeom prst="rect">
            <a:avLst/>
          </a:prstGeom>
          <a:solidFill>
            <a:srgbClr val="4C7C86">
              <a:alpha val="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за преузимање обавеза </a:t>
            </a:r>
          </a:p>
          <a:p>
            <a:pPr algn="ctr"/>
            <a:r>
              <a:rPr lang="sr-Cyrl-RS" b="1" dirty="0" smtClean="0"/>
              <a:t>директних корисника буџетских средстава,</a:t>
            </a:r>
          </a:p>
          <a:p>
            <a:pPr algn="ctr"/>
            <a:r>
              <a:rPr lang="sr-Cyrl-RS" b="1" dirty="0" smtClean="0"/>
              <a:t>индиректних корисника буџетских средстава и </a:t>
            </a:r>
          </a:p>
          <a:p>
            <a:pPr algn="ctr"/>
            <a:r>
              <a:rPr lang="sr-Cyrl-RS" b="1" dirty="0" smtClean="0"/>
              <a:t>фондова 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951" y="3121076"/>
            <a:ext cx="1495282" cy="3401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1400" dirty="0"/>
              <a:t>Трансфери и сл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20951" y="3496184"/>
            <a:ext cx="4543282" cy="3401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Остала плаћања, пренос средстава индиректним кор. 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848493" y="1582943"/>
            <a:ext cx="3258358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Cyrl-RS" sz="2000" b="1" dirty="0" smtClean="0"/>
              <a:t>Врста средстава 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28718" y="1582942"/>
            <a:ext cx="3380663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smtClean="0"/>
              <a:t>Избор </a:t>
            </a:r>
            <a:r>
              <a:rPr lang="sr-Cyrl-RS" sz="2000" b="1" dirty="0" smtClean="0"/>
              <a:t>обавеза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20951" y="1995755"/>
            <a:ext cx="5827542" cy="3401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Поступак јавне набавке мале </a:t>
            </a:r>
            <a:r>
              <a:rPr lang="ru-RU" sz="1400" dirty="0" smtClean="0"/>
              <a:t>вредности, </a:t>
            </a:r>
            <a:r>
              <a:rPr lang="ru-RU" sz="1400" dirty="0"/>
              <a:t>набавке које не подлежу ЈН и </a:t>
            </a:r>
            <a:r>
              <a:rPr lang="ru-RU" sz="1400" dirty="0" smtClean="0"/>
              <a:t>сл.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20951" y="2370862"/>
            <a:ext cx="5457683" cy="3401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Јавне набавке (изузев поступка јавне набавке мале вредности и </a:t>
            </a:r>
            <a:r>
              <a:rPr lang="ru-RU" sz="1400" dirty="0" smtClean="0"/>
              <a:t>сл.)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20951" y="2745969"/>
            <a:ext cx="5638372" cy="3401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Додела средстава путем конкурса, програми, дискреционо право и </a:t>
            </a:r>
            <a:r>
              <a:rPr lang="ru-RU" sz="1400" dirty="0" smtClean="0"/>
              <a:t>сл.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83476" y="4572000"/>
            <a:ext cx="4170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+mj-lt"/>
              <a:buAutoNum type="arabicPeriod"/>
              <a:defRPr sz="1600">
                <a:solidFill>
                  <a:schemeClr val="bg1"/>
                </a:solidFill>
              </a:defRPr>
            </a:lvl1pPr>
          </a:lstStyle>
          <a:p>
            <a:r>
              <a:rPr lang="sr-Cyrl-RS" sz="1200" dirty="0"/>
              <a:t>Избор следећег документа</a:t>
            </a:r>
          </a:p>
          <a:p>
            <a:r>
              <a:rPr lang="sr-Cyrl-RS" sz="1200" dirty="0"/>
              <a:t>Понуђене групе (конто на три места )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30408" y="5391834"/>
            <a:ext cx="786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Уколико се обавеза односи на индиректног корисника, бира се индиректни корисник за кога се формира обавеза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8" y="5351692"/>
            <a:ext cx="78676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27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My Documents\Slike\APV-Banner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5" descr="TRAKA-V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43" y="274638"/>
            <a:ext cx="8675657" cy="868362"/>
          </a:xfrm>
        </p:spPr>
        <p:txBody>
          <a:bodyPr/>
          <a:lstStyle/>
          <a:p>
            <a:pPr algn="l"/>
            <a:r>
              <a:rPr lang="sr-Cyrl-R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Унос ставки намере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76200"/>
            <a:ext cx="5421343" cy="1259418"/>
          </a:xfrm>
          <a:prstGeom prst="rect">
            <a:avLst/>
          </a:prstGeom>
          <a:solidFill>
            <a:srgbClr val="4C7C86">
              <a:alpha val="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sr-Cyrl-RS" sz="1400" b="1" dirty="0" smtClean="0"/>
              <a:t>Без шестоцифреног конта 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b="1" dirty="0"/>
              <a:t>Ставке имају унету годину </a:t>
            </a:r>
            <a:r>
              <a:rPr lang="sr-Cyrl-RS" sz="1400" b="1" dirty="0" smtClean="0"/>
              <a:t>обавезе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b="1" dirty="0" smtClean="0"/>
              <a:t>Претходне и текућа се упоређују са буџетом 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400" b="1" dirty="0" smtClean="0"/>
              <a:t>Наредне године не утичу на расположивост средстава   </a:t>
            </a:r>
            <a:endParaRPr lang="sr-Cyrl-RS" sz="1400" b="1" dirty="0"/>
          </a:p>
          <a:p>
            <a:pPr algn="ctr"/>
            <a:r>
              <a:rPr lang="sr-Cyrl-RS" b="1" dirty="0" smtClean="0"/>
              <a:t>   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7"/>
          <a:stretch/>
        </p:blipFill>
        <p:spPr>
          <a:xfrm>
            <a:off x="457200" y="1119868"/>
            <a:ext cx="8058150" cy="5309507"/>
          </a:xfrm>
          <a:prstGeom prst="rect">
            <a:avLst/>
          </a:prstGeom>
        </p:spPr>
      </p:pic>
      <p:sp>
        <p:nvSpPr>
          <p:cNvPr id="22" name="Notched Right Arrow 21"/>
          <p:cNvSpPr/>
          <p:nvPr/>
        </p:nvSpPr>
        <p:spPr>
          <a:xfrm rot="10800000">
            <a:off x="6553200" y="5577075"/>
            <a:ext cx="6096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" y="1079270"/>
            <a:ext cx="9144000" cy="53392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0" y="2590800"/>
            <a:ext cx="6588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86" y="5381106"/>
            <a:ext cx="10336223" cy="1327895"/>
          </a:xfrm>
          <a:prstGeom prst="rect">
            <a:avLst/>
          </a:prstGeom>
        </p:spPr>
      </p:pic>
      <p:sp>
        <p:nvSpPr>
          <p:cNvPr id="6" name="Notched Right Arrow 5"/>
          <p:cNvSpPr/>
          <p:nvPr/>
        </p:nvSpPr>
        <p:spPr>
          <a:xfrm>
            <a:off x="5102925" y="2624367"/>
            <a:ext cx="6096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own Arrow 40"/>
          <p:cNvSpPr/>
          <p:nvPr/>
        </p:nvSpPr>
        <p:spPr>
          <a:xfrm>
            <a:off x="5517709" y="4437034"/>
            <a:ext cx="233434" cy="854808"/>
          </a:xfrm>
          <a:prstGeom prst="downArrow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741597" y="2655945"/>
            <a:ext cx="251350" cy="2625887"/>
          </a:xfrm>
          <a:prstGeom prst="downArrow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2762390" y="2700565"/>
            <a:ext cx="1307486" cy="201673"/>
          </a:xfrm>
          <a:prstGeom prst="notchedRightArrow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8" name="Notched Right Arrow 37"/>
          <p:cNvSpPr/>
          <p:nvPr/>
        </p:nvSpPr>
        <p:spPr>
          <a:xfrm>
            <a:off x="4267201" y="4194791"/>
            <a:ext cx="1057272" cy="206380"/>
          </a:xfrm>
          <a:prstGeom prst="notchedRightArrow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8600" y="5312044"/>
            <a:ext cx="86106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Решење</a:t>
            </a:r>
            <a:r>
              <a:rPr lang="en-US" dirty="0" smtClean="0"/>
              <a:t> </a:t>
            </a:r>
            <a:r>
              <a:rPr lang="sr-Cyrl-RS" dirty="0" smtClean="0"/>
              <a:t>за исплату 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>
          <a:xfrm>
            <a:off x="7962900" y="3097740"/>
            <a:ext cx="228600" cy="219410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505700" y="3169908"/>
            <a:ext cx="1371600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Фактура 3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505700" y="2764707"/>
            <a:ext cx="1371600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Фактура 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505700" y="2376408"/>
            <a:ext cx="1371600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Фактура</a:t>
            </a:r>
            <a:r>
              <a:rPr lang="en-US" dirty="0" smtClean="0"/>
              <a:t> </a:t>
            </a:r>
            <a:r>
              <a:rPr lang="sr-Cyrl-RS" dirty="0" smtClean="0"/>
              <a:t>1</a:t>
            </a:r>
            <a:endParaRPr lang="en-US" dirty="0"/>
          </a:p>
        </p:txBody>
      </p:sp>
      <p:sp>
        <p:nvSpPr>
          <p:cNvPr id="51" name="Down Arrow 50"/>
          <p:cNvSpPr/>
          <p:nvPr/>
        </p:nvSpPr>
        <p:spPr>
          <a:xfrm>
            <a:off x="1508903" y="2655945"/>
            <a:ext cx="251350" cy="2572711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D:\My Documents\Slike\APV-Banner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9050"/>
            <a:ext cx="9144000" cy="14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5" descr="TRAKA-V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71596"/>
          </a:xfrm>
        </p:spPr>
        <p:txBody>
          <a:bodyPr/>
          <a:lstStyle/>
          <a:p>
            <a:r>
              <a:rPr lang="sr-Latn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амере и понуда уноса следећег документа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799" y="2262106"/>
            <a:ext cx="1076468" cy="381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Cyrl-RS" dirty="0" smtClean="0"/>
              <a:t>Уговор 1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2286535" y="2596491"/>
            <a:ext cx="1076468" cy="381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Cyrl-RS" dirty="0" smtClean="0"/>
              <a:t>Уговор 2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1802925" y="3736551"/>
            <a:ext cx="22860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Анекс </a:t>
            </a:r>
            <a:r>
              <a:rPr lang="en-US" dirty="0" smtClean="0"/>
              <a:t>1 </a:t>
            </a:r>
            <a:r>
              <a:rPr lang="sr-Cyrl-RS" dirty="0" smtClean="0"/>
              <a:t>Уговора </a:t>
            </a:r>
            <a:r>
              <a:rPr lang="en-US" dirty="0" smtClean="0"/>
              <a:t>1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>
          <a:xfrm>
            <a:off x="2135972" y="4056034"/>
            <a:ext cx="22860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Анекс 1</a:t>
            </a:r>
            <a:r>
              <a:rPr lang="en-US" dirty="0" smtClean="0"/>
              <a:t> </a:t>
            </a:r>
            <a:r>
              <a:rPr lang="sr-Cyrl-RS" dirty="0" smtClean="0"/>
              <a:t>Уговора </a:t>
            </a:r>
            <a:r>
              <a:rPr lang="en-US" dirty="0" smtClean="0"/>
              <a:t>2</a:t>
            </a:r>
            <a:endParaRPr lang="en-US" b="1" dirty="0"/>
          </a:p>
        </p:txBody>
      </p:sp>
      <p:sp>
        <p:nvSpPr>
          <p:cNvPr id="3" name="Down Arrow 2"/>
          <p:cNvSpPr/>
          <p:nvPr/>
        </p:nvSpPr>
        <p:spPr>
          <a:xfrm>
            <a:off x="1897300" y="2671681"/>
            <a:ext cx="238672" cy="103256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1845423" y="2043839"/>
            <a:ext cx="157234" cy="25120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8305800" y="2155718"/>
            <a:ext cx="157234" cy="17048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1869316" y="4132627"/>
            <a:ext cx="233434" cy="11396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602783"/>
            <a:ext cx="87249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НАМЕРЕ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4069876" y="2598408"/>
            <a:ext cx="2460042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Фактура </a:t>
            </a:r>
            <a:r>
              <a:rPr lang="en-US" dirty="0" smtClean="0"/>
              <a:t>n</a:t>
            </a:r>
            <a:r>
              <a:rPr lang="sr-Cyrl-RS" dirty="0" smtClean="0"/>
              <a:t> по уговору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324472" y="4098987"/>
            <a:ext cx="2362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Фактура </a:t>
            </a:r>
            <a:r>
              <a:rPr lang="en-US" dirty="0"/>
              <a:t>n </a:t>
            </a:r>
            <a:r>
              <a:rPr lang="sr-Cyrl-RS" dirty="0" smtClean="0"/>
              <a:t>по анексу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>
            <a:off x="457200" y="2136183"/>
            <a:ext cx="228600" cy="313612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0960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 smtClean="0">
                <a:solidFill>
                  <a:schemeClr val="bg1"/>
                </a:solidFill>
              </a:rPr>
              <a:t>Ако се уноси документ који је наведен као следећи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 smtClean="0">
                <a:solidFill>
                  <a:schemeClr val="bg1"/>
                </a:solidFill>
              </a:rPr>
              <a:t>Ако постоји расположивих средстава на намери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 smtClean="0">
                <a:solidFill>
                  <a:schemeClr val="bg1"/>
                </a:solidFill>
              </a:rPr>
              <a:t>Могућа исправка следећег документа у намери, ако је унет </a:t>
            </a:r>
            <a:r>
              <a:rPr lang="sr-Cyrl-RS" sz="1400" dirty="0">
                <a:solidFill>
                  <a:schemeClr val="bg1"/>
                </a:solidFill>
              </a:rPr>
              <a:t>погрешан следећи документ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5" grpId="0" animBg="1"/>
      <p:bldP spid="38" grpId="0" animBg="1"/>
      <p:bldP spid="49" grpId="0" animBg="1"/>
      <p:bldP spid="51" grpId="0" animBg="1"/>
      <p:bldP spid="3" grpId="0" animBg="1"/>
      <p:bldP spid="44" grpId="0" animBg="1"/>
      <p:bldP spid="45" grpId="0" animBg="1"/>
      <p:bldP spid="50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Уговори </a:t>
            </a:r>
            <a:r>
              <a:rPr lang="sr-Cyrl-RS" sz="3200" dirty="0" smtClean="0">
                <a:solidFill>
                  <a:schemeClr val="bg1"/>
                </a:solidFill>
              </a:rPr>
              <a:t>– унос и исправка  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713535"/>
            <a:ext cx="8540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chemeClr val="bg1"/>
                </a:solidFill>
              </a:rPr>
              <a:t>Анекс уговора</a:t>
            </a:r>
            <a:r>
              <a:rPr lang="sr-Cyrl-RS" sz="1600" dirty="0" smtClean="0">
                <a:solidFill>
                  <a:schemeClr val="bg1"/>
                </a:solidFill>
              </a:rPr>
              <a:t>		</a:t>
            </a:r>
            <a:r>
              <a:rPr lang="sr-Cyrl-RS" sz="1400" dirty="0" smtClean="0">
                <a:solidFill>
                  <a:schemeClr val="bg1"/>
                </a:solidFill>
              </a:rPr>
              <a:t>промењени услови уговора и потписници сагласни са изменом 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080664"/>
            <a:ext cx="8540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chemeClr val="bg1"/>
                </a:solidFill>
              </a:rPr>
              <a:t>Интерни обрачун</a:t>
            </a:r>
            <a:r>
              <a:rPr lang="sr-Cyrl-RS" sz="1600" dirty="0" smtClean="0">
                <a:solidFill>
                  <a:schemeClr val="bg1"/>
                </a:solidFill>
              </a:rPr>
              <a:t>	</a:t>
            </a:r>
            <a:r>
              <a:rPr lang="sr-Cyrl-RS" sz="1400" dirty="0" smtClean="0">
                <a:solidFill>
                  <a:schemeClr val="bg1"/>
                </a:solidFill>
              </a:rPr>
              <a:t>корекција грешке, промене </a:t>
            </a:r>
            <a:r>
              <a:rPr lang="sr-Cyrl-RS" sz="1400" dirty="0">
                <a:solidFill>
                  <a:schemeClr val="bg1"/>
                </a:solidFill>
              </a:rPr>
              <a:t>плана органа, </a:t>
            </a:r>
            <a:r>
              <a:rPr lang="sr-Cyrl-RS" sz="1400" dirty="0" smtClean="0">
                <a:solidFill>
                  <a:schemeClr val="bg1"/>
                </a:solidFill>
              </a:rPr>
              <a:t>ребаланс </a:t>
            </a:r>
            <a:r>
              <a:rPr lang="sr-Cyrl-RS" sz="1400" dirty="0">
                <a:solidFill>
                  <a:schemeClr val="bg1"/>
                </a:solidFill>
              </a:rPr>
              <a:t>и слично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447793"/>
            <a:ext cx="8540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chemeClr val="bg1"/>
                </a:solidFill>
              </a:rPr>
              <a:t>Измена уговора услед повраћаја  </a:t>
            </a:r>
            <a:r>
              <a:rPr lang="sr-Cyrl-RS" sz="1400" dirty="0">
                <a:solidFill>
                  <a:schemeClr val="bg1"/>
                </a:solidFill>
              </a:rPr>
              <a:t>кроз </a:t>
            </a:r>
            <a:r>
              <a:rPr lang="sr-Cyrl-RS" sz="1400" dirty="0" smtClean="0">
                <a:solidFill>
                  <a:schemeClr val="bg1"/>
                </a:solidFill>
              </a:rPr>
              <a:t>извод и након корекције решења   (и фактуре)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786" y="6273225"/>
            <a:ext cx="854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chemeClr val="bg1"/>
                </a:solidFill>
              </a:rPr>
              <a:t>После Промене на уговору, подизање статуса и слање у ПСФ Контролу, врши се преко опције Анекси 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786347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b="1" dirty="0" smtClean="0">
                <a:solidFill>
                  <a:schemeClr val="bg1"/>
                </a:solidFill>
              </a:rPr>
              <a:t>Корекција почетног стања   </a:t>
            </a:r>
            <a:r>
              <a:rPr lang="sr-Cyrl-RS" sz="1400" dirty="0">
                <a:solidFill>
                  <a:schemeClr val="bg1"/>
                </a:solidFill>
              </a:rPr>
              <a:t>је</a:t>
            </a:r>
            <a:r>
              <a:rPr lang="sr-Cyrl-RS" sz="1400" dirty="0" smtClean="0">
                <a:solidFill>
                  <a:schemeClr val="bg1"/>
                </a:solidFill>
              </a:rPr>
              <a:t> ограничена на период усаглашавања са књиговодством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51647"/>
            <a:ext cx="9144000" cy="3457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453533" cy="373174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1981200" y="24384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Уговори </a:t>
            </a:r>
            <a:r>
              <a:rPr lang="sr-Cyrl-RS" sz="3200" dirty="0" smtClean="0">
                <a:solidFill>
                  <a:schemeClr val="bg1"/>
                </a:solidFill>
              </a:rPr>
              <a:t>– сторнирање</a:t>
            </a:r>
            <a:br>
              <a:rPr lang="sr-Cyrl-RS" sz="3200" dirty="0" smtClean="0">
                <a:solidFill>
                  <a:schemeClr val="bg1"/>
                </a:solidFill>
              </a:rPr>
            </a:br>
            <a:r>
              <a:rPr lang="sr-Cyrl-RS" sz="3200" dirty="0" smtClean="0">
                <a:solidFill>
                  <a:schemeClr val="bg1"/>
                </a:solidFill>
              </a:rPr>
              <a:t>Основна правила 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707" y="1524000"/>
            <a:ext cx="883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chemeClr val="bg1"/>
                </a:solidFill>
              </a:rPr>
              <a:t>Корисник може да </a:t>
            </a:r>
            <a:r>
              <a:rPr lang="sr-Cyrl-RS" sz="1600" dirty="0" smtClean="0">
                <a:solidFill>
                  <a:schemeClr val="bg1"/>
                </a:solidFill>
              </a:rPr>
              <a:t>сторнира или исправља уговор  </a:t>
            </a:r>
            <a:r>
              <a:rPr lang="sr-Cyrl-RS" sz="1600" dirty="0">
                <a:solidFill>
                  <a:schemeClr val="bg1"/>
                </a:solidFill>
              </a:rPr>
              <a:t>док није послат у </a:t>
            </a:r>
            <a:r>
              <a:rPr lang="sr-Cyrl-RS" sz="1600" dirty="0" smtClean="0">
                <a:solidFill>
                  <a:schemeClr val="bg1"/>
                </a:solidFill>
              </a:rPr>
              <a:t>ПСФ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707" y="2305526"/>
            <a:ext cx="883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chemeClr val="bg1"/>
                </a:solidFill>
              </a:rPr>
              <a:t>Након слања у ПСФ Контролу, сторнирање ради ПСФ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sr-Cyrl-RS" sz="1600" dirty="0" smtClean="0">
                <a:solidFill>
                  <a:schemeClr val="bg1"/>
                </a:solidFill>
              </a:rPr>
              <a:t>Контрола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sr-Cyrl-RS" sz="1600" dirty="0" smtClean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chemeClr val="bg1"/>
                </a:solidFill>
              </a:rPr>
              <a:t>ако унет уговор не одговара поднетој документацији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chemeClr val="bg1"/>
                </a:solidFill>
              </a:rPr>
              <a:t>на захтев корисника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707" y="3333274"/>
            <a:ext cx="891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chemeClr val="bg1"/>
                </a:solidFill>
              </a:rPr>
              <a:t>Након одобравања уговора од стране ПСФ Контроле, сторнирање уговора ради књиговодсво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sr-Cyrl-RS" sz="1600" dirty="0">
                <a:solidFill>
                  <a:schemeClr val="bg1"/>
                </a:solidFill>
              </a:rPr>
              <a:t>на писмени захтев </a:t>
            </a:r>
            <a:r>
              <a:rPr lang="sr-Cyrl-RS" sz="1600" dirty="0" smtClean="0">
                <a:solidFill>
                  <a:schemeClr val="bg1"/>
                </a:solidFill>
              </a:rPr>
              <a:t>корисника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sr-Cyrl-RS" sz="1600" dirty="0" smtClean="0">
                <a:solidFill>
                  <a:schemeClr val="bg1"/>
                </a:solidFill>
              </a:rPr>
              <a:t>до тренутка књижења.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707" y="4114800"/>
            <a:ext cx="891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chemeClr val="bg1"/>
                </a:solidFill>
              </a:rPr>
              <a:t>Прокњижен уговор </a:t>
            </a:r>
            <a:r>
              <a:rPr lang="sr-Cyrl-RS" sz="1600" b="1" dirty="0" smtClean="0">
                <a:solidFill>
                  <a:srgbClr val="FF0000"/>
                </a:solidFill>
              </a:rPr>
              <a:t>не може </a:t>
            </a:r>
            <a:r>
              <a:rPr lang="sr-Cyrl-RS" sz="1600" dirty="0" smtClean="0">
                <a:solidFill>
                  <a:schemeClr val="bg1"/>
                </a:solidFill>
              </a:rPr>
              <a:t>се сторнирати. Корисник може да унесе  одговарачићу корекцију уговора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  <a:r>
              <a:rPr lang="sr-Cyrl-RS" sz="1600" dirty="0" smtClean="0">
                <a:solidFill>
                  <a:schemeClr val="bg1"/>
                </a:solidFill>
              </a:rPr>
              <a:t> да сведе уговор на 0 или на исправно стање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УГОВОРИ </a:t>
            </a:r>
            <a:r>
              <a:rPr lang="sr-Cyrl-RS" sz="3200" dirty="0" smtClean="0">
                <a:solidFill>
                  <a:schemeClr val="bg1"/>
                </a:solidFill>
              </a:rPr>
              <a:t>- почетно стање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Почетно стање уговора 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Стање уговора на дан </a:t>
            </a:r>
          </a:p>
          <a:p>
            <a:pPr algn="just"/>
            <a:r>
              <a:rPr lang="sr-Cyrl-RS" sz="1800" dirty="0" smtClean="0">
                <a:solidFill>
                  <a:schemeClr val="bg1"/>
                </a:solidFill>
              </a:rPr>
              <a:t>У оба случаја, орган формира извештај који се усаглашава са ПСФ Књиговодством. </a:t>
            </a:r>
          </a:p>
          <a:p>
            <a:pPr algn="just"/>
            <a:r>
              <a:rPr lang="sr-Cyrl-RS" sz="1800" dirty="0" smtClean="0">
                <a:solidFill>
                  <a:schemeClr val="bg1"/>
                </a:solidFill>
              </a:rPr>
              <a:t>Извештаји треба да су идентични и, након усаглашавања, преносе се намере и уговори у висини нереализованих средстава у нову календарску годину </a:t>
            </a:r>
            <a:r>
              <a:rPr lang="sr-Cyrl-RS" sz="1800" dirty="0" smtClean="0">
                <a:solidFill>
                  <a:srgbClr val="92D050"/>
                </a:solidFill>
              </a:rPr>
              <a:t>- почетно стање</a:t>
            </a:r>
          </a:p>
          <a:p>
            <a:pPr algn="just"/>
            <a:r>
              <a:rPr lang="sr-Cyrl-RS" sz="1800" dirty="0">
                <a:solidFill>
                  <a:schemeClr val="bg1"/>
                </a:solidFill>
              </a:rPr>
              <a:t>Након формирања почетног стања  </a:t>
            </a:r>
            <a:r>
              <a:rPr lang="sr-Cyrl-RS" sz="1800" dirty="0">
                <a:solidFill>
                  <a:srgbClr val="92D050"/>
                </a:solidFill>
              </a:rPr>
              <a:t>потребно је прегледати и ускладити/кориговати пренете уговоре са планираним с</a:t>
            </a:r>
            <a:r>
              <a:rPr lang="sr-Cyrl-RS" sz="1800" dirty="0" smtClean="0">
                <a:solidFill>
                  <a:srgbClr val="92D050"/>
                </a:solidFill>
              </a:rPr>
              <a:t>редствима и изворима финансирања у важећем  буџету .</a:t>
            </a:r>
          </a:p>
          <a:p>
            <a:pPr algn="just"/>
            <a:r>
              <a:rPr lang="sr-Cyrl-RS" sz="1800" dirty="0" smtClean="0">
                <a:solidFill>
                  <a:srgbClr val="92D050"/>
                </a:solidFill>
              </a:rPr>
              <a:t>Стање на дан </a:t>
            </a:r>
            <a:r>
              <a:rPr lang="sr-Cyrl-RS" sz="1800" dirty="0" smtClean="0">
                <a:solidFill>
                  <a:schemeClr val="bg1"/>
                </a:solidFill>
              </a:rPr>
              <a:t>- потребно је усагласити евиденцију органа и књиговодства на  кварталном нивоу, како би се лакше вршило формирање почетног стања и на време уочила, евентуална, неслагања   </a:t>
            </a:r>
          </a:p>
          <a:p>
            <a:pPr marL="0" indent="0">
              <a:buNone/>
            </a:pPr>
            <a:endParaRPr lang="sr-Cyrl-RS" sz="1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811" y="0"/>
            <a:ext cx="8534400" cy="1020762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Фактуре и профактуре   </a:t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sz="3200" dirty="0" smtClean="0">
                <a:solidFill>
                  <a:schemeClr val="bg1"/>
                </a:solidFill>
              </a:rPr>
              <a:t>затварање профактура фактуром  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9" y="1622227"/>
            <a:ext cx="6019800" cy="4463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5562600" cy="400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295400"/>
            <a:ext cx="453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chemeClr val="bg1"/>
                </a:solidFill>
              </a:rPr>
              <a:t>Преглед незатворених и затворених </a:t>
            </a:r>
            <a:r>
              <a:rPr lang="sr-Cyrl-RS" sz="1400" dirty="0" smtClean="0">
                <a:solidFill>
                  <a:schemeClr val="bg1"/>
                </a:solidFill>
              </a:rPr>
              <a:t>профактура</a:t>
            </a:r>
            <a:endParaRPr lang="sr-Cyrl-R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450" y="1603177"/>
            <a:ext cx="7061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chemeClr val="bg1"/>
                </a:solidFill>
              </a:rPr>
              <a:t>Бира се пословни партнер, уноси се број фактур и </a:t>
            </a:r>
            <a:r>
              <a:rPr lang="sr-Cyrl-RS" sz="1400" dirty="0" smtClean="0">
                <a:solidFill>
                  <a:schemeClr val="bg1"/>
                </a:solidFill>
              </a:rPr>
              <a:t>износ, учитава се фактура   </a:t>
            </a:r>
            <a:endParaRPr lang="sr-Cyrl-R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939529"/>
            <a:ext cx="780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400" dirty="0">
                <a:solidFill>
                  <a:schemeClr val="bg1"/>
                </a:solidFill>
              </a:rPr>
              <a:t>Бира се опција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r-Cyrl-RS" sz="1000" dirty="0" smtClean="0">
                <a:solidFill>
                  <a:schemeClr val="bg1"/>
                </a:solidFill>
              </a:rPr>
              <a:t>Једна профактура једна фактура </a:t>
            </a:r>
            <a:r>
              <a:rPr lang="sr-Cyrl-RS" sz="1000" dirty="0">
                <a:solidFill>
                  <a:schemeClr val="bg1"/>
                </a:solidFill>
              </a:rPr>
              <a:t>или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r-Cyrl-RS" sz="1000" dirty="0" smtClean="0">
                <a:solidFill>
                  <a:schemeClr val="bg1"/>
                </a:solidFill>
              </a:rPr>
              <a:t>Више профактура  једна фактура  </a:t>
            </a:r>
            <a:r>
              <a:rPr lang="sr-Cyrl-RS" sz="1000" dirty="0">
                <a:solidFill>
                  <a:schemeClr val="bg1"/>
                </a:solidFill>
              </a:rPr>
              <a:t>или </a:t>
            </a:r>
            <a:endParaRPr lang="sr-Cyrl-RS" dirty="0">
              <a:solidFill>
                <a:schemeClr val="bg1"/>
              </a:solidFill>
            </a:endParaRPr>
          </a:p>
          <a:p>
            <a:pPr lvl="1"/>
            <a:r>
              <a:rPr lang="sr-Cyrl-RS" sz="1000" dirty="0" smtClean="0">
                <a:solidFill>
                  <a:schemeClr val="bg1"/>
                </a:solidFill>
              </a:rPr>
              <a:t>Са понуђеног списка фактура бирају се одговарајуће профактуре које се овом фактуром затварају, једна или више њих  </a:t>
            </a:r>
            <a:endParaRPr lang="sr-Cyrl-RS" sz="1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2705399"/>
            <a:ext cx="9144000" cy="41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767">
        <p14:conveyor dir="l"/>
      </p:transition>
    </mc:Choice>
    <mc:Fallback xmlns="">
      <p:transition spd="slow" advTm="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amenjeno xmlns="7a5ddd39-0f34-410d-b5db-68fe8bbd2791">Knjig. PS</Namenjeno>
    <Opis_x0020_prezentacie xmlns="7a5ddd39-0f34-410d-b5db-68fe8bbd2791">Aneksiranje ugovora, unos povrata sredstava, korekcija namera </Opis_x0020_prezentacie>
    <Datum_x0020_odr_x017e_avanja xmlns="7a5ddd39-0f34-410d-b5db-68fe8bbd2791" xsi:nil="true"/>
    <Status xmlns="7a5ddd39-0f34-410d-b5db-68fe8bbd2791">Završena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2863946F5C8D489A2D74F6B22E4820" ma:contentTypeVersion="8" ma:contentTypeDescription="Kreiraj novi dokument." ma:contentTypeScope="" ma:versionID="cd31d159c7f0d94ee761a72cdf35f392">
  <xsd:schema xmlns:xsd="http://www.w3.org/2001/XMLSchema" xmlns:xs="http://www.w3.org/2001/XMLSchema" xmlns:p="http://schemas.microsoft.com/office/2006/metadata/properties" xmlns:ns2="7a5ddd39-0f34-410d-b5db-68fe8bbd2791" targetNamespace="http://schemas.microsoft.com/office/2006/metadata/properties" ma:root="true" ma:fieldsID="71f34c0fdebda22f739add2ebb0f9b67" ns2:_="">
    <xsd:import namespace="7a5ddd39-0f34-410d-b5db-68fe8bbd2791"/>
    <xsd:element name="properties">
      <xsd:complexType>
        <xsd:sequence>
          <xsd:element name="documentManagement">
            <xsd:complexType>
              <xsd:all>
                <xsd:element ref="ns2:Opis_x0020_prezentacie"/>
                <xsd:element ref="ns2:Datum_x0020_odr_x017e_avanja" minOccurs="0"/>
                <xsd:element ref="ns2:Namenjeno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ddd39-0f34-410d-b5db-68fe8bbd2791" elementFormDefault="qualified">
    <xsd:import namespace="http://schemas.microsoft.com/office/2006/documentManagement/types"/>
    <xsd:import namespace="http://schemas.microsoft.com/office/infopath/2007/PartnerControls"/>
    <xsd:element name="Opis_x0020_prezentacie" ma:index="2" ma:displayName="Opis prezentacie" ma:description="Tema i svrha prezentacije" ma:internalName="Opis_x0020_prezentacie">
      <xsd:simpleType>
        <xsd:restriction base="dms:Note">
          <xsd:maxLength value="255"/>
        </xsd:restriction>
      </xsd:simpleType>
    </xsd:element>
    <xsd:element name="Datum_x0020_odr_x017e_avanja" ma:index="3" nillable="true" ma:displayName="Datum prez." ma:description="Datum kada je planirana ili održana prezentacija" ma:format="DateOnly" ma:internalName="Datum_x0020_odr_x017e_avanja">
      <xsd:simpleType>
        <xsd:restriction base="dms:DateTime"/>
      </xsd:simpleType>
    </xsd:element>
    <xsd:element name="Namenjeno" ma:index="4" ma:displayName="Namenjeno" ma:default="DBK" ma:description="Kome je namenjena prezentacija" ma:format="Dropdown" ma:internalName="Namenjeno">
      <xsd:simpleType>
        <xsd:restriction base="dms:Choice">
          <xsd:enumeration value="Rukovod. PS"/>
          <xsd:enumeration value="Knjig. PS"/>
          <xsd:enumeration value="DBK"/>
          <xsd:enumeration value="PSF Kontrola"/>
          <xsd:enumeration value="Svima"/>
        </xsd:restriction>
      </xsd:simpleType>
    </xsd:element>
    <xsd:element name="Status" ma:index="11" nillable="true" ma:displayName="Status" ma:default="Radna" ma:description="Opcija izbora u Radna, Završena i Stara" ma:format="Dropdown" ma:internalName="Status">
      <xsd:simpleType>
        <xsd:restriction base="dms:Choice">
          <xsd:enumeration value="Radna"/>
          <xsd:enumeration value="Završena"/>
          <xsd:enumeration value="Star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ip sadržaja"/>
        <xsd:element ref="dc:title" minOccurs="0" maxOccurs="1" ma:index="1" ma:displayName="Prezentacija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822123-A943-4B31-8DFE-9E3959815EA2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a5ddd39-0f34-410d-b5db-68fe8bbd2791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BEC776A-8238-43C2-9FCD-FFB85F4BC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4DFE0D-BBA6-4799-86E9-B413280C0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ddd39-0f34-410d-b5db-68fe8bbd2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11419</TotalTime>
  <Words>3999</Words>
  <Application>Microsoft Office PowerPoint</Application>
  <PresentationFormat>On-screen Show (4:3)</PresentationFormat>
  <Paragraphs>438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4_Office Theme</vt:lpstr>
      <vt:lpstr>PowerPoint Presentation</vt:lpstr>
      <vt:lpstr>PowerPoint Presentation</vt:lpstr>
      <vt:lpstr>Унос намере</vt:lpstr>
      <vt:lpstr>Унос ставки намере  </vt:lpstr>
      <vt:lpstr>Hамере и понуда уноса следећег документа</vt:lpstr>
      <vt:lpstr>Уговори – унос и исправка  </vt:lpstr>
      <vt:lpstr>Уговори – сторнирање Основна правила </vt:lpstr>
      <vt:lpstr>УГОВОРИ - почетно стање</vt:lpstr>
      <vt:lpstr>Фактуре и профактуре    затварање профактура фактуром  </vt:lpstr>
      <vt:lpstr>Решења најчешћи “проблеми” </vt:lpstr>
      <vt:lpstr>Решења, ЗПО и ЗП правила</vt:lpstr>
      <vt:lpstr>Корекција решења  услед поврата средстава кроз извод </vt:lpstr>
      <vt:lpstr>Корекција решења  услед поврата средстава кроз извод </vt:lpstr>
      <vt:lpstr>Корекција уговора - најчешћи разлози </vt:lpstr>
      <vt:lpstr>Корекција намера</vt:lpstr>
      <vt:lpstr>Корекција намерe  - ослобађање средстава </vt:lpstr>
      <vt:lpstr>Корекција намерe  - Увећање средстава  </vt:lpstr>
      <vt:lpstr>Корекција намерe  - додавање ставке</vt:lpstr>
      <vt:lpstr>Корекција намерe  - корекција ставки из наредних година</vt:lpstr>
      <vt:lpstr>Прегледи </vt:lpstr>
      <vt:lpstr>Ослобађање намера - као преглед расположивих средстава по позицији и СК</vt:lpstr>
      <vt:lpstr>Намере  - чиме су заузете</vt:lpstr>
      <vt:lpstr>Прегледи по уговору  -преглед преосталих обавеза по уговору на дан </vt:lpstr>
      <vt:lpstr>Прегледи на уносним формама  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Evidencija obaveza 2021 dodatne funkcionalnosti i kontrole 2022.</dc:title>
  <dc:subject>Unos dokumenata i zahtevi za plaćanje</dc:subject>
  <dc:creator>Ljiljana Kovacevic</dc:creator>
  <cp:keywords>Namera, ugovor, faktura, rešenje, zahtev</cp:keywords>
  <cp:lastModifiedBy>Administrator</cp:lastModifiedBy>
  <cp:revision>645</cp:revision>
  <cp:lastPrinted>2021-08-23T08:11:30Z</cp:lastPrinted>
  <dcterms:created xsi:type="dcterms:W3CDTF">2013-02-12T10:36:23Z</dcterms:created>
  <dcterms:modified xsi:type="dcterms:W3CDTF">2022-04-21T06:52:15Z</dcterms:modified>
  <cp:category>Korisničko uputstvo, prezentacija</cp:category>
  <cp:contentStatus>u pripremi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0x0101005C2863946F5C8D489A2D74F6B22E4820</vt:lpwstr>
  </property>
  <property fmtid="{D5CDD505-2E9C-101B-9397-08002B2CF9AE}" pid="3" name="Status">
    <vt:lpwstr>U radu</vt:lpwstr>
  </property>
</Properties>
</file>