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39"/>
  </p:notesMasterIdLst>
  <p:handoutMasterIdLst>
    <p:handoutMasterId r:id="rId40"/>
  </p:handoutMasterIdLst>
  <p:sldIdLst>
    <p:sldId id="256" r:id="rId5"/>
    <p:sldId id="390" r:id="rId6"/>
    <p:sldId id="389" r:id="rId7"/>
    <p:sldId id="394" r:id="rId8"/>
    <p:sldId id="397" r:id="rId9"/>
    <p:sldId id="391" r:id="rId10"/>
    <p:sldId id="352" r:id="rId11"/>
    <p:sldId id="384" r:id="rId12"/>
    <p:sldId id="385" r:id="rId13"/>
    <p:sldId id="386" r:id="rId14"/>
    <p:sldId id="392" r:id="rId15"/>
    <p:sldId id="353" r:id="rId16"/>
    <p:sldId id="380" r:id="rId17"/>
    <p:sldId id="366" r:id="rId18"/>
    <p:sldId id="377" r:id="rId19"/>
    <p:sldId id="398" r:id="rId20"/>
    <p:sldId id="379" r:id="rId21"/>
    <p:sldId id="368" r:id="rId22"/>
    <p:sldId id="367" r:id="rId23"/>
    <p:sldId id="369" r:id="rId24"/>
    <p:sldId id="370" r:id="rId25"/>
    <p:sldId id="371" r:id="rId26"/>
    <p:sldId id="396" r:id="rId27"/>
    <p:sldId id="381" r:id="rId28"/>
    <p:sldId id="372" r:id="rId29"/>
    <p:sldId id="399" r:id="rId30"/>
    <p:sldId id="373" r:id="rId31"/>
    <p:sldId id="374" r:id="rId32"/>
    <p:sldId id="376" r:id="rId33"/>
    <p:sldId id="393" r:id="rId34"/>
    <p:sldId id="375" r:id="rId35"/>
    <p:sldId id="378" r:id="rId36"/>
    <p:sldId id="395" r:id="rId37"/>
    <p:sldId id="303" r:id="rId38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 Labath" initials="P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1427" autoAdjust="0"/>
  </p:normalViewPr>
  <p:slideViewPr>
    <p:cSldViewPr>
      <p:cViewPr varScale="1">
        <p:scale>
          <a:sx n="94" d="100"/>
          <a:sy n="94" d="100"/>
        </p:scale>
        <p:origin x="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46" y="-102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163" cy="511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2"/>
            <a:ext cx="3078162" cy="511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F689E-5C3C-49FF-9410-4E9771971ABE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2"/>
            <a:ext cx="3078163" cy="511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2"/>
            <a:ext cx="3078162" cy="511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FB36-B682-4C89-B018-ADF2808A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4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1730"/>
          </a:xfrm>
          <a:prstGeom prst="rect">
            <a:avLst/>
          </a:prstGeom>
        </p:spPr>
        <p:txBody>
          <a:bodyPr vert="horz" lIns="96092" tIns="48046" rIns="96092" bIns="480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1730"/>
          </a:xfrm>
          <a:prstGeom prst="rect">
            <a:avLst/>
          </a:prstGeom>
        </p:spPr>
        <p:txBody>
          <a:bodyPr vert="horz" lIns="96092" tIns="48046" rIns="96092" bIns="48046" rtlCol="0"/>
          <a:lstStyle>
            <a:lvl1pPr algn="r">
              <a:defRPr sz="1200"/>
            </a:lvl1pPr>
          </a:lstStyle>
          <a:p>
            <a:fld id="{A0847E61-FE90-48B6-8902-7137600F4BE1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92" tIns="48046" rIns="96092" bIns="480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5"/>
          </a:xfrm>
          <a:prstGeom prst="rect">
            <a:avLst/>
          </a:prstGeom>
        </p:spPr>
        <p:txBody>
          <a:bodyPr vert="horz" lIns="96092" tIns="48046" rIns="96092" bIns="480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8427" cy="511730"/>
          </a:xfrm>
          <a:prstGeom prst="rect">
            <a:avLst/>
          </a:prstGeom>
        </p:spPr>
        <p:txBody>
          <a:bodyPr vert="horz" lIns="96092" tIns="48046" rIns="96092" bIns="480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9"/>
            <a:ext cx="3078427" cy="511730"/>
          </a:xfrm>
          <a:prstGeom prst="rect">
            <a:avLst/>
          </a:prstGeom>
        </p:spPr>
        <p:txBody>
          <a:bodyPr vert="horz" lIns="96092" tIns="48046" rIns="96092" bIns="48046" rtlCol="0" anchor="b"/>
          <a:lstStyle>
            <a:lvl1pPr algn="r">
              <a:defRPr sz="1200"/>
            </a:lvl1pPr>
          </a:lstStyle>
          <a:p>
            <a:fld id="{1C2B550A-E048-4FF5-BB76-0FA0ECCB9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Наша данашња презентација ће се састојати из два дела ја ћу причати о</a:t>
            </a:r>
            <a:r>
              <a:rPr lang="ru-RU" baseline="0" dirty="0" smtClean="0"/>
              <a:t> </a:t>
            </a:r>
            <a:r>
              <a:rPr lang="ru-RU" dirty="0" smtClean="0"/>
              <a:t>учитавању еФактуре у </a:t>
            </a:r>
            <a:r>
              <a:rPr lang="sr-Latn-RS" baseline="0" dirty="0" smtClean="0"/>
              <a:t>BisTrezor</a:t>
            </a:r>
            <a:r>
              <a:rPr lang="sr-Cyrl-RS" baseline="0" dirty="0" smtClean="0"/>
              <a:t> а други део презентовати Љиљана Ковачевић о најчешћим недоумицама и грешка у раду са Обавезама.</a:t>
            </a:r>
            <a:endParaRPr lang="ru-RU" dirty="0" smtClean="0"/>
          </a:p>
          <a:p>
            <a:r>
              <a:rPr lang="ru-RU" dirty="0" smtClean="0"/>
              <a:t>Сврха презентације је да прикаже</a:t>
            </a:r>
            <a:r>
              <a:rPr lang="ru-RU" baseline="0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Измене у пријему и обради фактура увођењем система електронских фактура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Учитавање фактура у </a:t>
            </a:r>
            <a:r>
              <a:rPr lang="en-US" baseline="0" dirty="0" smtClean="0"/>
              <a:t>xml</a:t>
            </a:r>
            <a:r>
              <a:rPr lang="sr-Cyrl-RS" baseline="0" dirty="0" smtClean="0"/>
              <a:t> формату</a:t>
            </a:r>
            <a:r>
              <a:rPr lang="en-US" baseline="0" dirty="0" smtClean="0"/>
              <a:t> </a:t>
            </a:r>
            <a:r>
              <a:rPr lang="sr-Cyrl-RS" baseline="0" dirty="0" smtClean="0"/>
              <a:t>на трајно чување у оквиру </a:t>
            </a:r>
            <a:r>
              <a:rPr lang="sr-Latn-RS" baseline="0" dirty="0" smtClean="0"/>
              <a:t>BisTrezor</a:t>
            </a:r>
            <a:r>
              <a:rPr lang="sr-Cyrl-RS" baseline="0" dirty="0" smtClean="0"/>
              <a:t>а,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Оверавање и слање у ПСФ</a:t>
            </a:r>
            <a:endParaRPr lang="ru-R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Пријема електронски испостављених фактура (учитавање)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Евиденције електронских фактура у </a:t>
            </a:r>
            <a:r>
              <a:rPr lang="sr-Latn-RS" baseline="0" dirty="0" smtClean="0"/>
              <a:t>BisTrezor</a:t>
            </a:r>
            <a:r>
              <a:rPr lang="en-US" baseline="0" dirty="0" smtClean="0"/>
              <a:t> </a:t>
            </a:r>
            <a:r>
              <a:rPr lang="sr-Cyrl-RS" baseline="0" dirty="0" smtClean="0"/>
              <a:t>(оверавање)</a:t>
            </a:r>
            <a:endParaRPr lang="sr-Latn-RS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Cyrl-RS" baseline="0" dirty="0" smtClean="0"/>
              <a:t>Одобравање и слање у ПСФ (одобравање)</a:t>
            </a:r>
            <a:endParaRPr lang="sr-Latn-RS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4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Тек када су попињена сва поља, дугме за учитавање </a:t>
            </a:r>
            <a:r>
              <a:rPr lang="en-US" baseline="0" dirty="0" smtClean="0"/>
              <a:t>.xml</a:t>
            </a:r>
            <a:r>
              <a:rPr lang="sr-Cyrl-RS" baseline="0" dirty="0" smtClean="0"/>
              <a:t> фактуре је омогућено. </a:t>
            </a:r>
          </a:p>
          <a:p>
            <a:r>
              <a:rPr lang="sr-Cyrl-RS" baseline="0" dirty="0" smtClean="0"/>
              <a:t>Појављује се </a:t>
            </a:r>
            <a:r>
              <a:rPr lang="en-US" baseline="0" dirty="0" smtClean="0"/>
              <a:t>Open dialog box </a:t>
            </a:r>
            <a:r>
              <a:rPr lang="sr-Cyrl-RS" baseline="0" dirty="0" smtClean="0"/>
              <a:t>где се бира локација на којој су смештене електронске фактуре из СУФ-а.</a:t>
            </a:r>
          </a:p>
          <a:p>
            <a:r>
              <a:rPr lang="sr-Cyrl-RS" baseline="0" dirty="0" smtClean="0"/>
              <a:t>Бира се конкретна фактура која  одговара уносу.</a:t>
            </a:r>
          </a:p>
          <a:p>
            <a:r>
              <a:rPr lang="sr-Cyrl-RS" baseline="0" dirty="0" smtClean="0"/>
              <a:t>Кликом на дугме О</a:t>
            </a:r>
            <a:r>
              <a:rPr lang="en-US" baseline="0" dirty="0" smtClean="0"/>
              <a:t>pen</a:t>
            </a:r>
            <a:r>
              <a:rPr lang="sr-Cyrl-RS" baseline="0" dirty="0" smtClean="0"/>
              <a:t>, учитава се фактура.</a:t>
            </a:r>
          </a:p>
          <a:p>
            <a:r>
              <a:rPr lang="sr-Cyrl-RS" baseline="0" dirty="0" smtClean="0"/>
              <a:t>Најпре се контролишу подаци из фактуре и са екрана </a:t>
            </a:r>
          </a:p>
          <a:p>
            <a:r>
              <a:rPr lang="sr-Cyrl-RS" baseline="0" dirty="0" smtClean="0"/>
              <a:t>Уколико избор није одговоарајући, добијају се поруке о грешки. </a:t>
            </a:r>
          </a:p>
          <a:p>
            <a:r>
              <a:rPr lang="sr-Cyrl-RS" baseline="0" dirty="0" smtClean="0"/>
              <a:t>Уколико се унос слаже са подацима одабране фактуре, фактура се учитава у базу на место за трајно чување.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0" dirty="0" smtClean="0"/>
              <a:t>Ако је прошла све претходне контроле,</a:t>
            </a:r>
            <a:r>
              <a:rPr lang="sr-Cyrl-RS" b="0" baseline="0" dirty="0" smtClean="0"/>
              <a:t> фактура са једном ставком је учитана, и формирана је ставка по СК из намере или уговора. </a:t>
            </a:r>
          </a:p>
          <a:p>
            <a:r>
              <a:rPr lang="sr-Cyrl-RS" b="0" baseline="0" dirty="0" smtClean="0"/>
              <a:t>Корисник је дужан да преконтролише податке и упореди са подацима у .пдф формату. </a:t>
            </a:r>
          </a:p>
          <a:p>
            <a:r>
              <a:rPr lang="sr-Cyrl-RS" b="0" baseline="0" smtClean="0"/>
              <a:t>На крају је обавезно да запамти унос фактуре.  </a:t>
            </a:r>
            <a:endParaRPr lang="sr-Cyrl-RS" b="0" baseline="0" dirty="0" smtClean="0"/>
          </a:p>
          <a:p>
            <a:endParaRPr lang="sr-Cyrl-RS" b="1" baseline="0" dirty="0" smtClean="0"/>
          </a:p>
          <a:p>
            <a:endParaRPr lang="sr-Cyrl-RS" b="1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>
                <a:solidFill>
                  <a:schemeClr val="bg1"/>
                </a:solidFill>
              </a:rPr>
              <a:t>Унос фактуре по одабраном уговору, преноси пословног партнера из уговора.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>
                <a:solidFill>
                  <a:schemeClr val="bg1"/>
                </a:solidFill>
              </a:rPr>
              <a:t>Уноси се само број фактуре и позив на број одобрења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>
                <a:solidFill>
                  <a:schemeClr val="bg1"/>
                </a:solidFill>
              </a:rPr>
              <a:t>Кликом</a:t>
            </a:r>
            <a:r>
              <a:rPr lang="sr-Cyrl-RS" baseline="0" dirty="0" smtClean="0">
                <a:solidFill>
                  <a:schemeClr val="bg1"/>
                </a:solidFill>
              </a:rPr>
              <a:t> на дугме Учитавање еФактуре (</a:t>
            </a:r>
            <a:r>
              <a:rPr lang="en-US" baseline="0" dirty="0" smtClean="0">
                <a:solidFill>
                  <a:schemeClr val="bg1"/>
                </a:solidFill>
              </a:rPr>
              <a:t>xml</a:t>
            </a:r>
            <a:r>
              <a:rPr lang="sr-Cyrl-RS" baseline="0" dirty="0" smtClean="0">
                <a:solidFill>
                  <a:schemeClr val="bg1"/>
                </a:solidFill>
              </a:rPr>
              <a:t>) отвара се дијалог за избор.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Бира се одговарајућа путања и </a:t>
            </a:r>
            <a:r>
              <a:rPr lang="sr-Latn-RS" baseline="0" dirty="0" smtClean="0">
                <a:solidFill>
                  <a:schemeClr val="bg1"/>
                </a:solidFill>
              </a:rPr>
              <a:t>xml dokument.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Кликом на дугме </a:t>
            </a:r>
            <a:r>
              <a:rPr lang="sr-Latn-RS" baseline="0" dirty="0" smtClean="0">
                <a:solidFill>
                  <a:schemeClr val="bg1"/>
                </a:solidFill>
              </a:rPr>
              <a:t>Open</a:t>
            </a:r>
            <a:r>
              <a:rPr lang="sr-Cyrl-RS" baseline="0" dirty="0" smtClean="0">
                <a:solidFill>
                  <a:schemeClr val="bg1"/>
                </a:solidFill>
              </a:rPr>
              <a:t>, стартује контрола и учитавање елемената електронске фактуре на трајно чување (</a:t>
            </a:r>
            <a:r>
              <a:rPr lang="en-US" baseline="0" dirty="0" smtClean="0">
                <a:solidFill>
                  <a:schemeClr val="bg1"/>
                </a:solidFill>
              </a:rPr>
              <a:t>.xml </a:t>
            </a:r>
            <a:r>
              <a:rPr lang="en-US" baseline="0" dirty="0" err="1" smtClean="0">
                <a:solidFill>
                  <a:schemeClr val="bg1"/>
                </a:solidFill>
              </a:rPr>
              <a:t>dokument</a:t>
            </a:r>
            <a:r>
              <a:rPr lang="sr-Cyrl-RS" baseline="0" dirty="0" smtClean="0">
                <a:solidFill>
                  <a:schemeClr val="bg1"/>
                </a:solidFill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rgbClr val="FF0000"/>
                </a:solidFill>
              </a:rPr>
              <a:t>ПОТРЕБНО је довршити унос фактуре у </a:t>
            </a:r>
            <a:r>
              <a:rPr lang="sr-Latn-RS" baseline="0" dirty="0" smtClean="0">
                <a:solidFill>
                  <a:srgbClr val="FF0000"/>
                </a:solidFill>
              </a:rPr>
              <a:t>BISTrezor</a:t>
            </a:r>
            <a:r>
              <a:rPr lang="sr-Cyrl-RS" baseline="0" dirty="0" smtClean="0">
                <a:solidFill>
                  <a:srgbClr val="FF0000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 </a:t>
            </a:r>
            <a:r>
              <a:rPr lang="sr-Latn-RS" baseline="0" dirty="0" smtClean="0">
                <a:solidFill>
                  <a:schemeClr val="bg1"/>
                </a:solidFill>
              </a:rPr>
              <a:t>  </a:t>
            </a:r>
            <a:r>
              <a:rPr lang="sr-Cyrl-RS" baseline="0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>
                <a:solidFill>
                  <a:schemeClr val="bg1"/>
                </a:solidFill>
              </a:rPr>
              <a:t>Ставке се уносе као и до сад.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На екрану видимо унету једну ставку  са  износом 1019.30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Кликом на дугме Упамти</a:t>
            </a:r>
            <a:r>
              <a:rPr lang="sr-Latn-RS" baseline="0" dirty="0" smtClean="0">
                <a:solidFill>
                  <a:schemeClr val="bg1"/>
                </a:solidFill>
              </a:rPr>
              <a:t> stavku</a:t>
            </a:r>
            <a:r>
              <a:rPr lang="sr-Cyrl-RS" baseline="0" dirty="0" smtClean="0">
                <a:solidFill>
                  <a:schemeClr val="bg1"/>
                </a:solidFill>
              </a:rPr>
              <a:t>, уносе се ставке фактуре у </a:t>
            </a:r>
            <a:r>
              <a:rPr lang="sr-Latn-RS" baseline="0" dirty="0" smtClean="0">
                <a:solidFill>
                  <a:srgbClr val="FF0000"/>
                </a:solidFill>
              </a:rPr>
              <a:t>BISTrezor</a:t>
            </a:r>
            <a:endParaRPr lang="sr-Cyrl-RS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Приликом коначног уписа електронске фактуре, упоређује се унети и износ на ел. Фактури.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Уколико постоји разлика у износима, појављује се одговарајућа порука упозорења.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Да није могуће упамтити ако није износ са еФактуре исти са сумом унетих исноса са ставки.    </a:t>
            </a:r>
            <a:r>
              <a:rPr lang="sr-Latn-RS" baseline="0" dirty="0" smtClean="0">
                <a:solidFill>
                  <a:schemeClr val="bg1"/>
                </a:solidFill>
              </a:rPr>
              <a:t>  </a:t>
            </a:r>
            <a:r>
              <a:rPr lang="sr-Cyrl-RS" baseline="0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>
                <a:solidFill>
                  <a:schemeClr val="bg1"/>
                </a:solidFill>
              </a:rPr>
              <a:t>Ставке се уносе као и до сад.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На екрану видимо унете две ставке у укупном износу 15.019,30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Кликом на дугме Упамти, уносе се ставке и фактура у БисТрезор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Приликом коначног уписа електронске фактуре, упоређује се унети и износ на ел. Фактури.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aseline="0" dirty="0" smtClean="0">
                <a:solidFill>
                  <a:schemeClr val="bg1"/>
                </a:solidFill>
              </a:rPr>
              <a:t>Уколико постоји разлика у износима, појављује се одговарајућа порука упозорења.    </a:t>
            </a:r>
            <a:r>
              <a:rPr lang="sr-Latn-RS" baseline="0" dirty="0" smtClean="0">
                <a:solidFill>
                  <a:schemeClr val="bg1"/>
                </a:solidFill>
              </a:rPr>
              <a:t>  </a:t>
            </a:r>
            <a:r>
              <a:rPr lang="sr-Cyrl-RS" baseline="0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39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0" dirty="0" smtClean="0"/>
              <a:t>Слање</a:t>
            </a:r>
            <a:r>
              <a:rPr lang="sr-Cyrl-RS" b="0" baseline="0" dirty="0" smtClean="0"/>
              <a:t> фактуре у ПСФ врши се на апсолутно исти начин као и до сад.</a:t>
            </a:r>
          </a:p>
          <a:p>
            <a:r>
              <a:rPr lang="sr-Cyrl-RS" b="0" baseline="0" dirty="0" smtClean="0"/>
              <a:t>Контролу и слање фактуре у ПСФ би требало да обавља особа са посебним овлаштењима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0" dirty="0" smtClean="0"/>
              <a:t>Слање</a:t>
            </a:r>
            <a:r>
              <a:rPr lang="sr-Cyrl-RS" b="0" baseline="0" dirty="0" smtClean="0"/>
              <a:t> фактуре у ПСФ врши се на апсолутно исти начин као и до сад.</a:t>
            </a:r>
          </a:p>
          <a:p>
            <a:r>
              <a:rPr lang="sr-Cyrl-RS" b="0" baseline="0" dirty="0" smtClean="0"/>
              <a:t>Контролу и слање фактуре у ПСФ би требало да обавља особа са посебним овлаштењима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14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0" dirty="0" smtClean="0"/>
              <a:t>Унета електронска фактура, сторнира се на</a:t>
            </a:r>
            <a:r>
              <a:rPr lang="sr-Cyrl-RS" b="0" baseline="0" dirty="0" smtClean="0"/>
              <a:t> потпуно исти начин као и обична фактура </a:t>
            </a:r>
          </a:p>
          <a:p>
            <a:r>
              <a:rPr lang="sr-Cyrl-RS" b="0" baseline="0" dirty="0" smtClean="0"/>
              <a:t>Важи правило да фактура може да се сторнира само ако нема унет следећи документ или ако је унети следећи документ сторниран.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 smtClean="0"/>
              <a:t>Авансна</a:t>
            </a:r>
            <a:r>
              <a:rPr lang="sr-Cyrl-RS" b="1" baseline="0" dirty="0" smtClean="0"/>
              <a:t> фактура </a:t>
            </a:r>
            <a:r>
              <a:rPr lang="sr-Cyrl-RS" b="0" baseline="0" dirty="0" smtClean="0"/>
              <a:t>се испоставња од стране добављача када је плаћено по профактури а роба или услуга још није испоручена</a:t>
            </a:r>
          </a:p>
          <a:p>
            <a:r>
              <a:rPr lang="sr-Cyrl-RS" b="1" baseline="0" dirty="0" smtClean="0"/>
              <a:t>Коначна фактура </a:t>
            </a:r>
            <a:r>
              <a:rPr lang="sr-Cyrl-RS" b="0" baseline="0" dirty="0" smtClean="0"/>
              <a:t>затвара профактуру или све профактуре по којима је плаћена роба или услуга која је испоручена а добављач није испостављао авансне фактуре</a:t>
            </a:r>
          </a:p>
          <a:p>
            <a:endParaRPr lang="sr-Cyrl-RS" b="0" baseline="0" dirty="0" smtClean="0"/>
          </a:p>
          <a:p>
            <a:r>
              <a:rPr lang="sr-Cyrl-RS" b="0" baseline="0" dirty="0" smtClean="0"/>
              <a:t>Прво се бира врста документа који се учитава   - у овом случају аванасна фактура  </a:t>
            </a:r>
          </a:p>
          <a:p>
            <a:r>
              <a:rPr lang="sr-Cyrl-RS" b="0" baseline="0" dirty="0" smtClean="0"/>
              <a:t>Затим се бира пословни партнер по ПИБ-у </a:t>
            </a:r>
          </a:p>
          <a:p>
            <a:r>
              <a:rPr lang="sr-Cyrl-RS" b="0" baseline="0" dirty="0" smtClean="0"/>
              <a:t>Кликом на дугме Учитавање Е фактуре (</a:t>
            </a:r>
            <a:r>
              <a:rPr lang="en-US" b="0" baseline="0" dirty="0" smtClean="0"/>
              <a:t>xml</a:t>
            </a:r>
            <a:r>
              <a:rPr lang="sr-Cyrl-RS" b="0" baseline="0" dirty="0" smtClean="0"/>
              <a:t>)</a:t>
            </a:r>
            <a:r>
              <a:rPr lang="en-US" b="0" baseline="0" dirty="0" smtClean="0"/>
              <a:t> </a:t>
            </a:r>
            <a:r>
              <a:rPr lang="sr-Cyrl-RS" b="0" baseline="0" dirty="0" smtClean="0"/>
              <a:t>отвара се дијалог за избор локације где су смештени авансни или коначни рачуни</a:t>
            </a:r>
          </a:p>
          <a:p>
            <a:r>
              <a:rPr lang="sr-Cyrl-RS" b="0" baseline="0" dirty="0" smtClean="0"/>
              <a:t> 	У овом примеру, бирамо погрешну фактуру  </a:t>
            </a:r>
          </a:p>
          <a:p>
            <a:r>
              <a:rPr lang="sr-Cyrl-RS" b="0" baseline="0" dirty="0" smtClean="0"/>
              <a:t>	Избором, креће контрола унетих података и податаку у </a:t>
            </a:r>
            <a:r>
              <a:rPr lang="en-US" b="0" baseline="0" dirty="0" smtClean="0"/>
              <a:t>xml</a:t>
            </a:r>
            <a:r>
              <a:rPr lang="sr-Cyrl-RS" b="0" baseline="0" dirty="0" smtClean="0"/>
              <a:t>-у</a:t>
            </a:r>
          </a:p>
          <a:p>
            <a:r>
              <a:rPr lang="sr-Cyrl-RS" b="0" baseline="0" dirty="0" smtClean="0"/>
              <a:t>`	Следе поруке о грешкама - учитавање је зауставњено 	</a:t>
            </a:r>
          </a:p>
          <a:p>
            <a:r>
              <a:rPr lang="sr-Cyrl-RS" b="0" baseline="0" dirty="0" smtClean="0"/>
              <a:t>         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 smtClean="0"/>
              <a:t>Добро унети подаци и исправно одабран</a:t>
            </a:r>
            <a:r>
              <a:rPr lang="sr-Cyrl-RS" b="1" baseline="0" dirty="0" smtClean="0"/>
              <a:t> </a:t>
            </a:r>
            <a:r>
              <a:rPr lang="en-US" b="1" baseline="0" dirty="0" smtClean="0"/>
              <a:t>xml </a:t>
            </a:r>
            <a:r>
              <a:rPr lang="sr-Cyrl-RS" b="1" baseline="0" dirty="0" smtClean="0"/>
              <a:t>документ</a:t>
            </a:r>
          </a:p>
          <a:p>
            <a:r>
              <a:rPr lang="sr-Cyrl-RS" b="0" baseline="0" dirty="0" smtClean="0"/>
              <a:t>Могућ је приказ фактуре у штампаном</a:t>
            </a:r>
            <a:r>
              <a:rPr lang="en-US" b="0" baseline="0" dirty="0" smtClean="0"/>
              <a:t> </a:t>
            </a:r>
            <a:r>
              <a:rPr lang="sr-Cyrl-RS" b="0" baseline="0" dirty="0" smtClean="0"/>
              <a:t>облику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="0" baseline="0" dirty="0" smtClean="0"/>
              <a:t>Уноси се износ који подлеже контроли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="0" baseline="0" dirty="0" smtClean="0"/>
              <a:t>Нуде се фактуре одабраног пословног партнера које нису затворене коначним или авансним рачуном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="0" baseline="0" dirty="0" smtClean="0"/>
              <a:t>Приказују се одабране профактуре у табели и укупан збир придружених профактура</a:t>
            </a:r>
            <a:endParaRPr lang="sr-Cyrl-R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Врсте</a:t>
            </a:r>
            <a:r>
              <a:rPr lang="sr-Cyrl-RS" baseline="0" dirty="0" smtClean="0"/>
              <a:t> докумената који су предвиђена да се уноси СЕФ.</a:t>
            </a:r>
          </a:p>
          <a:p>
            <a:endParaRPr lang="sr-Cyrl-RS" baseline="0" dirty="0" smtClean="0"/>
          </a:p>
          <a:p>
            <a:endParaRPr lang="sr-Cyrl-RS" baseline="0" dirty="0" smtClean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67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 smtClean="0"/>
              <a:t>Поруке о грешкама </a:t>
            </a:r>
            <a:r>
              <a:rPr lang="sr-Cyrl-RS" b="1" baseline="0" dirty="0" smtClean="0"/>
              <a:t> - </a:t>
            </a:r>
            <a:r>
              <a:rPr lang="en-US" b="1" baseline="0" dirty="0" smtClean="0"/>
              <a:t>xml </a:t>
            </a:r>
            <a:r>
              <a:rPr lang="sr-Cyrl-RS" b="1" baseline="0" dirty="0" smtClean="0"/>
              <a:t>документ се </a:t>
            </a:r>
            <a:r>
              <a:rPr lang="sr-Cyrl-RS" b="1" baseline="0" dirty="0" smtClean="0">
                <a:solidFill>
                  <a:srgbClr val="C00000"/>
                </a:solidFill>
              </a:rPr>
              <a:t>не учитава </a:t>
            </a:r>
            <a:r>
              <a:rPr lang="sr-Cyrl-RS" b="1" baseline="0" dirty="0" smtClean="0"/>
              <a:t>док се подаци не сложе у потпуности </a:t>
            </a:r>
            <a:endParaRPr lang="sr-Cyrl-RS" b="1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4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defRPr/>
            </a:pPr>
            <a:r>
              <a:rPr lang="sr-Cyrl-R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Укратко,</a:t>
            </a:r>
            <a:r>
              <a:rPr lang="sr-Cyrl-RS" sz="25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битне разлике у тренутном уносу фактура и профактура и уносу који се очекује у 2022.</a:t>
            </a:r>
            <a:endParaRPr lang="sr-Cyrl-RS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Почетком маја ћемо вам на емаил доставити списак лица</a:t>
            </a:r>
            <a:r>
              <a:rPr lang="sr-Cyrl-RS" baseline="0" dirty="0" smtClean="0"/>
              <a:t> (која су прошла нашу верификацију)</a:t>
            </a:r>
          </a:p>
          <a:p>
            <a:r>
              <a:rPr lang="sr-Cyrl-RS" baseline="0" dirty="0" smtClean="0"/>
              <a:t>Имају све неопхдно податке </a:t>
            </a:r>
          </a:p>
          <a:p>
            <a:pPr marL="228600" indent="-228600">
              <a:buAutoNum type="arabicPeriod"/>
            </a:pPr>
            <a:r>
              <a:rPr lang="sr-Cyrl-RS" baseline="0" dirty="0" smtClean="0"/>
              <a:t>Шифру радника из обрачуна плата</a:t>
            </a:r>
          </a:p>
          <a:p>
            <a:pPr marL="228600" indent="-228600">
              <a:buAutoNum type="arabicPeriod"/>
            </a:pPr>
            <a:r>
              <a:rPr lang="sr-Cyrl-RS" baseline="0" dirty="0" smtClean="0"/>
              <a:t>Име и презиме</a:t>
            </a:r>
          </a:p>
          <a:p>
            <a:pPr marL="228600" indent="-228600">
              <a:buAutoNum type="arabicPeriod"/>
            </a:pPr>
            <a:r>
              <a:rPr lang="sr-Cyrl-RS" baseline="0" dirty="0" smtClean="0"/>
              <a:t>Корисничко име (усер наме)</a:t>
            </a:r>
          </a:p>
          <a:p>
            <a:pPr marL="228600" indent="-228600">
              <a:buAutoNum type="arabicPeriod"/>
            </a:pPr>
            <a:r>
              <a:rPr lang="sr-Cyrl-RS" baseline="0" dirty="0" smtClean="0"/>
              <a:t>Улогу</a:t>
            </a:r>
          </a:p>
          <a:p>
            <a:pPr marL="228600" indent="-228600">
              <a:buAutoNum type="arabicPeriod"/>
            </a:pPr>
            <a:endParaRPr lang="sr-Cyrl-RS" baseline="0" dirty="0" smtClean="0"/>
          </a:p>
          <a:p>
            <a:pPr marL="0" indent="0">
              <a:buNone/>
            </a:pPr>
            <a:r>
              <a:rPr lang="sr-Cyrl-RS" baseline="0" dirty="0" smtClean="0"/>
              <a:t>Такође ћемо вам послати и списак лица који нису прешли нашу верификацију. Најчешће је то да немају корисничко име односно немају инсталисан </a:t>
            </a:r>
            <a:r>
              <a:rPr lang="sr-Latn-RS" baseline="0" dirty="0" smtClean="0"/>
              <a:t>BISTrezor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9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defRPr/>
            </a:pPr>
            <a:r>
              <a:rPr lang="sr-Cyrl-R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Укратко,</a:t>
            </a:r>
            <a:r>
              <a:rPr lang="sr-Cyrl-RS" sz="25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битне разлике у тренутном уносу фактура и профактура и уносу који се очекује у 2022.</a:t>
            </a:r>
            <a:endParaRPr lang="sr-Cyrl-RS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defRPr/>
            </a:pPr>
            <a:r>
              <a:rPr lang="sr-Cyrl-R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Укратко,</a:t>
            </a:r>
            <a:r>
              <a:rPr lang="sr-Cyrl-RS" sz="25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битне разлике у тренутном уносу фактура и профактура и уносу који се очекује у 2022.</a:t>
            </a:r>
            <a:endParaRPr lang="sr-Cyrl-RS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Причање о појединим</a:t>
            </a:r>
            <a:r>
              <a:rPr lang="sr-Cyrl-RS" baseline="0" dirty="0" smtClean="0"/>
              <a:t> опцијама у мени-у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1 Бира се врста претходног документа, а затим конкретан документ од понуђених </a:t>
            </a:r>
          </a:p>
          <a:p>
            <a:r>
              <a:rPr lang="sr-Cyrl-RS" baseline="0" dirty="0" smtClean="0"/>
              <a:t>2 Бира се пословни партнер који је издао фактуру уколико се фактура уноси на основу намере. Ако се фактура уноси на основу уговра, пословни партнер се аутоматски учитава на основу уговора </a:t>
            </a:r>
          </a:p>
          <a:p>
            <a:r>
              <a:rPr lang="sr-Cyrl-RS" baseline="0" dirty="0" smtClean="0"/>
              <a:t>3 Уноси се број фактуре</a:t>
            </a:r>
          </a:p>
          <a:p>
            <a:r>
              <a:rPr lang="sr-Cyrl-RS" baseline="0" dirty="0" smtClean="0"/>
              <a:t>4 Уноси се модел и позив на број. </a:t>
            </a:r>
          </a:p>
          <a:p>
            <a:r>
              <a:rPr lang="sr-Cyrl-RS" baseline="0" dirty="0" smtClean="0"/>
              <a:t>Након уноса наведених елементата, дугме за учитавање фактуре у .</a:t>
            </a:r>
            <a:r>
              <a:rPr lang="en-US" baseline="0" dirty="0" smtClean="0"/>
              <a:t>xml </a:t>
            </a:r>
            <a:r>
              <a:rPr lang="sr-Cyrl-RS" baseline="0" dirty="0" smtClean="0"/>
              <a:t>формату, постаје доступно за коришћење.</a:t>
            </a:r>
            <a:endParaRPr lang="en-US" baseline="0" dirty="0" smtClean="0"/>
          </a:p>
          <a:p>
            <a:r>
              <a:rPr lang="sr-Latn-RS" baseline="0" dirty="0" smtClean="0"/>
              <a:t>K</a:t>
            </a:r>
            <a:r>
              <a:rPr lang="sr-Cyrl-RS" baseline="0" dirty="0" smtClean="0"/>
              <a:t>ЛИКОМ на дугме учитавање </a:t>
            </a:r>
            <a:r>
              <a:rPr lang="en-US" baseline="0" dirty="0" smtClean="0"/>
              <a:t>E </a:t>
            </a:r>
            <a:r>
              <a:rPr lang="sr-Cyrl-RS" baseline="0" dirty="0" smtClean="0"/>
              <a:t>фактур</a:t>
            </a:r>
            <a:r>
              <a:rPr lang="en-US" baseline="0" dirty="0" smtClean="0"/>
              <a:t>a</a:t>
            </a:r>
            <a:r>
              <a:rPr lang="sr-Cyrl-RS" baseline="0" dirty="0" smtClean="0"/>
              <a:t> (</a:t>
            </a:r>
            <a:r>
              <a:rPr lang="en-US" baseline="0" dirty="0" smtClean="0"/>
              <a:t>xml</a:t>
            </a:r>
            <a:r>
              <a:rPr lang="sr-Cyrl-RS" baseline="0" dirty="0" smtClean="0"/>
              <a:t> формат) добија се изборни дијалог </a:t>
            </a:r>
          </a:p>
          <a:p>
            <a:r>
              <a:rPr lang="sr-Cyrl-RS" baseline="0" dirty="0" smtClean="0"/>
              <a:t>где је могуће бирати путању где је смештен </a:t>
            </a:r>
            <a:r>
              <a:rPr lang="en-US" baseline="0" dirty="0" smtClean="0"/>
              <a:t>XML </a:t>
            </a:r>
            <a:r>
              <a:rPr lang="sr-Cyrl-RS" baseline="0" dirty="0" smtClean="0"/>
              <a:t>формат</a:t>
            </a:r>
            <a:r>
              <a:rPr lang="en-US" baseline="0" dirty="0" smtClean="0"/>
              <a:t> </a:t>
            </a:r>
            <a:r>
              <a:rPr lang="sr-Cyrl-RS" baseline="0" dirty="0" smtClean="0"/>
              <a:t>испоручене фактуре  </a:t>
            </a:r>
          </a:p>
          <a:p>
            <a:r>
              <a:rPr lang="sr-Cyrl-RS" baseline="0" dirty="0" smtClean="0"/>
              <a:t>Одабрана фактура и унети подаци се проверавају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7176-1082-4EC6-B8ED-61C6446C80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9C8-070A-4357-A480-54F5FC0D8A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E873-A30C-4408-AD3C-0B993C8E10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838D-2F04-4D92-9DD3-D65FF0358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6CD4-9292-4F8D-ADF6-9173D1F603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E434-2346-4F11-BA5E-17A7710F3F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8006-BDE5-4BD2-8508-3D25E0C74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901E-DE06-4E63-B2ED-A1C37A4935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8A7E-891D-4006-AB31-43D7737E86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D88A-379B-415E-AEF3-677E10A24E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011D-4200-437D-B252-1ED93A057D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747E-72BF-4B78-A36C-9D0D4D510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8C87-0C7A-4128-AC98-512840C26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9A56-2410-408B-82C1-F154C4E159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5EC9-45A0-4D3E-B7F2-BA412F0377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E903-69FB-43BA-80D7-B1CE646E6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AB00-7EDA-41D7-AD73-E97F07AA55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9096-7636-47C5-8C34-3E8D9B2CF2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DCB9-D22C-4844-8FC5-02AAABD5E6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59B0-A359-4045-9A26-96BC68A2BF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14F0-4FF1-4B7D-ADB7-05D9B1C4A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A192-4851-4220-8E34-D1BDBC4CC2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124DC-7DED-49D8-B067-DEC9E7DC4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B05CD-C2FA-4FD4-936B-0EBF7605D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8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067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eaLnBrk="1" hangingPunct="1">
              <a:lnSpc>
                <a:spcPct val="90000"/>
              </a:lnSpc>
              <a:defRPr/>
            </a:pPr>
            <a:r>
              <a:rPr lang="sr-Cyrl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еФактуре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2022</a:t>
            </a:r>
            <a:endParaRPr lang="sr-Cyrl-R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>
              <a:lnSpc>
                <a:spcPct val="90000"/>
              </a:lnSpc>
              <a:defRPr/>
            </a:pPr>
            <a:endParaRPr lang="sr-Cyrl-RS" sz="2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Унос, учитавање, оверавање, </a:t>
            </a:r>
          </a:p>
          <a:p>
            <a:pPr algn="ctr">
              <a:lnSpc>
                <a:spcPct val="90000"/>
              </a:lnSpc>
              <a:defRPr/>
            </a:pP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  одобравање </a:t>
            </a:r>
            <a:r>
              <a:rPr lang="sr-Cyrl-RS" sz="2600" b="1" dirty="0">
                <a:solidFill>
                  <a:schemeClr val="bg1"/>
                </a:solidFill>
                <a:latin typeface="Calibri" pitchFamily="34" charset="0"/>
              </a:rPr>
              <a:t>и </a:t>
            </a: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слање електронских фактура </a:t>
            </a:r>
          </a:p>
          <a:p>
            <a:pPr algn="ctr">
              <a:lnSpc>
                <a:spcPct val="90000"/>
              </a:lnSpc>
              <a:defRPr/>
            </a:pP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 у ПС за финансије системом </a:t>
            </a:r>
            <a:r>
              <a:rPr lang="en-US" sz="2600" b="1" dirty="0" err="1" smtClean="0">
                <a:solidFill>
                  <a:schemeClr val="bg1"/>
                </a:solidFill>
                <a:latin typeface="Calibri" pitchFamily="34" charset="0"/>
              </a:rPr>
              <a:t>BISTrezor</a:t>
            </a: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endParaRPr lang="en-US" sz="2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sr-Latn-C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23582"/>
            <a:ext cx="78486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Pavel Labath</a:t>
            </a:r>
            <a:endParaRPr lang="en-US" sz="28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sr-Cyrl-RS" i="1" dirty="0" smtClean="0">
                <a:solidFill>
                  <a:schemeClr val="bg1"/>
                </a:solidFill>
                <a:latin typeface="+mj-lt"/>
              </a:rPr>
              <a:t>в.д.п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омоћника покрајинске секретарке за финансије</a:t>
            </a:r>
            <a:endParaRPr lang="en-US" i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sr-Cyrl-RS" i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sr-Cyrl-RS" i="1" dirty="0">
                <a:solidFill>
                  <a:schemeClr val="bg1"/>
                </a:solidFill>
                <a:latin typeface="+mj-lt"/>
              </a:rPr>
              <a:t>а</a:t>
            </a:r>
            <a:r>
              <a:rPr lang="sr-Cyrl-RS" i="1" dirty="0" smtClean="0">
                <a:solidFill>
                  <a:schemeClr val="bg1"/>
                </a:solidFill>
                <a:latin typeface="+mj-lt"/>
              </a:rPr>
              <a:t>прил 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202</a:t>
            </a:r>
            <a:r>
              <a:rPr lang="sr-Cyrl-RS" i="1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sr-Cyrl-RS" i="1" dirty="0" smtClean="0">
                <a:solidFill>
                  <a:schemeClr val="bg1"/>
                </a:solidFill>
                <a:latin typeface="+mj-lt"/>
              </a:rPr>
              <a:t> године</a:t>
            </a:r>
            <a:endParaRPr lang="en-US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46782"/>
            <a:ext cx="524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bg1"/>
                </a:solidFill>
                <a:latin typeface="+mj-lt"/>
              </a:rPr>
              <a:t>РЕПУБЛИКА СРБИЈА</a:t>
            </a:r>
          </a:p>
          <a:p>
            <a:r>
              <a:rPr lang="sr-Cyrl-RS" sz="1200" dirty="0" smtClean="0">
                <a:solidFill>
                  <a:schemeClr val="bg1"/>
                </a:solidFill>
                <a:latin typeface="+mj-lt"/>
              </a:rPr>
              <a:t>АУТОНОМНА ПОКРАЈИНА ВОЈВОДИНА</a:t>
            </a:r>
          </a:p>
          <a:p>
            <a:endParaRPr lang="sr-Cyrl-RS" sz="500" dirty="0" smtClean="0">
              <a:solidFill>
                <a:schemeClr val="bg1"/>
              </a:solidFill>
              <a:latin typeface="+mj-lt"/>
            </a:endParaRPr>
          </a:p>
          <a:p>
            <a:r>
              <a:rPr lang="sr-Cyrl-RS" b="1" dirty="0" smtClean="0">
                <a:solidFill>
                  <a:schemeClr val="bg1"/>
                </a:solidFill>
                <a:latin typeface="+mj-lt"/>
              </a:rPr>
              <a:t>Покрајински секретаријат за финансије</a:t>
            </a:r>
            <a:endParaRPr lang="sr-Latn-R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700" dirty="0">
                <a:solidFill>
                  <a:schemeClr val="bg1"/>
                </a:solidFill>
                <a:latin typeface="+mj-lt"/>
              </a:rPr>
              <a:t>Сектор за информациони систем буџета и трезора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3" descr="C:\Users\ruzica.milosevic\Desktop\2 грба за меморандум линијс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88640"/>
            <a:ext cx="2078868" cy="13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r-Cyrl-RS" sz="3000" b="1" dirty="0" smtClean="0">
                <a:solidFill>
                  <a:schemeClr val="bg1"/>
                </a:solidFill>
              </a:rPr>
              <a:t>Образац овлашћења запослених лица за рад са електронским фактурама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810000" cy="505339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Орган сам одређује лица која ће да преузимају еФактуру  .xml формату на локални рачунар.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Неопходни подаци:</a:t>
            </a:r>
          </a:p>
          <a:p>
            <a:pPr lvl="1"/>
            <a:r>
              <a:rPr lang="ru-RU" sz="2000" dirty="0" smtClean="0">
                <a:solidFill>
                  <a:schemeClr val="bg1"/>
                </a:solidFill>
              </a:rPr>
              <a:t>Име и презиме</a:t>
            </a:r>
          </a:p>
          <a:p>
            <a:pPr lvl="1"/>
            <a:r>
              <a:rPr lang="ru-RU" sz="2000" dirty="0" smtClean="0">
                <a:solidFill>
                  <a:schemeClr val="bg1"/>
                </a:solidFill>
              </a:rPr>
              <a:t>Корисничко име у систему </a:t>
            </a:r>
            <a:r>
              <a:rPr lang="en-US" sz="2000" dirty="0" err="1" smtClean="0">
                <a:solidFill>
                  <a:schemeClr val="bg1"/>
                </a:solidFill>
              </a:rPr>
              <a:t>BISTrezor</a:t>
            </a:r>
            <a:r>
              <a:rPr lang="sr-Cyrl-RS" sz="2000" dirty="0" smtClean="0">
                <a:solidFill>
                  <a:schemeClr val="bg1"/>
                </a:solidFill>
              </a:rPr>
              <a:t> (не лозинка)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Улога 1. Учитавање електронских фактура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Улога 2. Контрола и оверавање еФактура	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Улога 3. Одобравање исплате по еФактурама (слање у ПСФ)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98588"/>
            <a:ext cx="4529138" cy="5255010"/>
          </a:xfrm>
          <a:prstGeom prst="rect">
            <a:avLst/>
          </a:prstGeom>
        </p:spPr>
      </p:pic>
      <p:pic>
        <p:nvPicPr>
          <p:cNvPr id="6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добро попуњеног овлашћења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8579" y="1447800"/>
            <a:ext cx="4546842" cy="4953000"/>
          </a:xfrm>
          <a:prstGeom prst="rect">
            <a:avLst/>
          </a:prstGeom>
        </p:spPr>
      </p:pic>
      <p:pic>
        <p:nvPicPr>
          <p:cNvPr id="5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My Documents\Slike\APV-Banner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43" y="274638"/>
            <a:ext cx="8675657" cy="868362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Поступње са еФактурама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168" y="1600200"/>
            <a:ext cx="833596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sr-Cyrl-RS" sz="2100" dirty="0" smtClean="0">
                <a:solidFill>
                  <a:schemeClr val="bg1"/>
                </a:solidFill>
              </a:rPr>
              <a:t>Запослени са „</a:t>
            </a:r>
            <a:r>
              <a:rPr lang="sr-Cyrl-RS" sz="2100" b="1" dirty="0" smtClean="0">
                <a:solidFill>
                  <a:schemeClr val="bg1"/>
                </a:solidFill>
              </a:rPr>
              <a:t>Улогом 1</a:t>
            </a:r>
            <a:r>
              <a:rPr lang="sr-Cyrl-RS" sz="2100" dirty="0" smtClean="0">
                <a:solidFill>
                  <a:schemeClr val="bg1"/>
                </a:solidFill>
              </a:rPr>
              <a:t>“</a:t>
            </a:r>
            <a:r>
              <a:rPr lang="sr-Cyrl-RS" sz="2100" b="1" dirty="0" smtClean="0">
                <a:solidFill>
                  <a:schemeClr val="bg1"/>
                </a:solidFill>
              </a:rPr>
              <a:t> </a:t>
            </a:r>
            <a:r>
              <a:rPr lang="sr-Cyrl-RS" sz="2100" dirty="0" smtClean="0">
                <a:solidFill>
                  <a:schemeClr val="bg1"/>
                </a:solidFill>
              </a:rPr>
              <a:t>има право да уносе и учитава</a:t>
            </a:r>
            <a:r>
              <a:rPr lang="sr-Latn-RS" sz="2100" dirty="0" smtClean="0">
                <a:solidFill>
                  <a:schemeClr val="bg1"/>
                </a:solidFill>
              </a:rPr>
              <a:t> </a:t>
            </a:r>
            <a:r>
              <a:rPr lang="sr-Cyrl-RS" sz="2100" dirty="0" smtClean="0">
                <a:solidFill>
                  <a:schemeClr val="bg1"/>
                </a:solidFill>
              </a:rPr>
              <a:t>еФактуру у </a:t>
            </a:r>
            <a:r>
              <a:rPr lang="sr-Latn-R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BISTrezor</a:t>
            </a:r>
            <a:r>
              <a:rPr lang="sr-Cyrl-RS" sz="2100" dirty="0">
                <a:solidFill>
                  <a:schemeClr val="bg1"/>
                </a:solidFill>
              </a:rPr>
              <a:t>.</a:t>
            </a:r>
            <a:r>
              <a:rPr lang="sr-Cyrl-RS" sz="2100" dirty="0" smtClean="0">
                <a:solidFill>
                  <a:schemeClr val="bg1"/>
                </a:solidFill>
              </a:rPr>
              <a:t> Документ се учитава са локалног рачунара где су смештене еФактуре у .</a:t>
            </a:r>
            <a:r>
              <a:rPr lang="en-US" sz="2100" dirty="0" smtClean="0">
                <a:solidFill>
                  <a:schemeClr val="bg1"/>
                </a:solidFill>
              </a:rPr>
              <a:t>xml</a:t>
            </a:r>
            <a:r>
              <a:rPr lang="sr-Cyrl-RS" sz="2100" dirty="0" smtClean="0">
                <a:solidFill>
                  <a:schemeClr val="bg1"/>
                </a:solidFill>
              </a:rPr>
              <a:t> формату, на даљу обраду и чување у оквиру </a:t>
            </a:r>
            <a:r>
              <a:rPr lang="sr-Latn-R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BISTrezor</a:t>
            </a:r>
            <a:r>
              <a:rPr lang="sr-Cyrl-R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-а</a:t>
            </a:r>
            <a:r>
              <a:rPr lang="sr-Cyrl-RS" sz="21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sr-Cyrl-RS" sz="2100" dirty="0" smtClean="0">
                <a:solidFill>
                  <a:schemeClr val="bg1"/>
                </a:solidFill>
              </a:rPr>
              <a:t>Запослени са „</a:t>
            </a:r>
            <a:r>
              <a:rPr lang="sr-Cyrl-RS" sz="2100" b="1" dirty="0" smtClean="0">
                <a:solidFill>
                  <a:schemeClr val="bg1"/>
                </a:solidFill>
              </a:rPr>
              <a:t>Улогом 2</a:t>
            </a:r>
            <a:r>
              <a:rPr lang="sr-Cyrl-RS" sz="2100" dirty="0" smtClean="0">
                <a:solidFill>
                  <a:schemeClr val="bg1"/>
                </a:solidFill>
              </a:rPr>
              <a:t>“ контролише и  оверава унете еФактуре у </a:t>
            </a:r>
            <a:r>
              <a:rPr lang="sr-Latn-R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BISTrezor</a:t>
            </a:r>
            <a:r>
              <a:rPr lang="sr-Cyrl-RS" sz="2100" dirty="0" smtClean="0">
                <a:solidFill>
                  <a:schemeClr val="bg1"/>
                </a:solidFill>
              </a:rPr>
              <a:t>-у.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sr-Cyrl-RS" sz="2100" dirty="0">
                <a:solidFill>
                  <a:schemeClr val="bg1"/>
                </a:solidFill>
              </a:rPr>
              <a:t>Запослени </a:t>
            </a:r>
            <a:r>
              <a:rPr lang="sr-Cyrl-RS" sz="2100" dirty="0" smtClean="0">
                <a:solidFill>
                  <a:schemeClr val="bg1"/>
                </a:solidFill>
              </a:rPr>
              <a:t>са „</a:t>
            </a:r>
            <a:r>
              <a:rPr lang="sr-Cyrl-RS" sz="2100" b="1" dirty="0" smtClean="0">
                <a:solidFill>
                  <a:schemeClr val="bg1"/>
                </a:solidFill>
              </a:rPr>
              <a:t>Улогом 3</a:t>
            </a:r>
            <a:r>
              <a:rPr lang="sr-Cyrl-RS" sz="2100" dirty="0" smtClean="0">
                <a:solidFill>
                  <a:schemeClr val="bg1"/>
                </a:solidFill>
              </a:rPr>
              <a:t>“ контролише, одобрава </a:t>
            </a:r>
            <a:r>
              <a:rPr lang="sr-Cyrl-RS" sz="2100" dirty="0">
                <a:solidFill>
                  <a:schemeClr val="bg1"/>
                </a:solidFill>
              </a:rPr>
              <a:t>и шаље унете </a:t>
            </a:r>
            <a:r>
              <a:rPr lang="sr-Cyrl-RS" sz="2100" dirty="0" smtClean="0">
                <a:solidFill>
                  <a:schemeClr val="bg1"/>
                </a:solidFill>
              </a:rPr>
              <a:t>еФактуре </a:t>
            </a:r>
            <a:r>
              <a:rPr lang="sr-Cyrl-RS" sz="2100" dirty="0">
                <a:solidFill>
                  <a:schemeClr val="bg1"/>
                </a:solidFill>
              </a:rPr>
              <a:t>у </a:t>
            </a:r>
            <a:r>
              <a:rPr lang="sr-Cyrl-RS" sz="2100" dirty="0" smtClean="0">
                <a:solidFill>
                  <a:schemeClr val="bg1"/>
                </a:solidFill>
              </a:rPr>
              <a:t>ПС за финансије, </a:t>
            </a:r>
            <a:r>
              <a:rPr lang="sr-Cyrl-RS" sz="2100" dirty="0">
                <a:solidFill>
                  <a:schemeClr val="bg1"/>
                </a:solidFill>
              </a:rPr>
              <a:t>преко </a:t>
            </a:r>
            <a:r>
              <a:rPr lang="sr-Latn-R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BISTrezor</a:t>
            </a:r>
            <a:r>
              <a:rPr lang="sr-Cyrl-R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sr-Cyrl-RS" sz="2100" dirty="0" smtClean="0">
                <a:solidFill>
                  <a:schemeClr val="bg1"/>
                </a:solidFill>
              </a:rPr>
              <a:t>а (односно одобравањем се фактура шаље у ПСФ). На основу овако одобрене фактуре даје се овлашћење Покрајинском секретаријату за финансије право да плати износ са одговарајућег ЗП-а.</a:t>
            </a:r>
            <a:endParaRPr lang="sr-Latn-RS" sz="21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endParaRPr lang="sr-Cyrl-R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1600200"/>
            <a:ext cx="8953500" cy="482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lnSpc>
                <a:spcPct val="90000"/>
              </a:lnSpc>
              <a:defRPr/>
            </a:pPr>
            <a:r>
              <a:rPr lang="sr-Cyrl-RS" sz="2700" b="1" dirty="0" smtClean="0">
                <a:solidFill>
                  <a:schemeClr val="bg1"/>
                </a:solidFill>
                <a:latin typeface="+mn-lt"/>
              </a:rPr>
              <a:t>Тренутно – фактуре у штампаном облику  </a:t>
            </a:r>
            <a:endParaRPr lang="sr-Latn-RS" sz="2700" b="1" dirty="0" smtClean="0">
              <a:solidFill>
                <a:schemeClr val="bg1"/>
              </a:solidFill>
              <a:latin typeface="+mn-lt"/>
            </a:endParaRPr>
          </a:p>
          <a:p>
            <a:pPr lvl="2">
              <a:lnSpc>
                <a:spcPct val="90000"/>
              </a:lnSpc>
              <a:defRPr/>
            </a:pPr>
            <a:endParaRPr lang="sr-Cyrl-RS" sz="2600" b="1" dirty="0" smtClean="0">
              <a:solidFill>
                <a:schemeClr val="bg1"/>
              </a:solidFill>
              <a:latin typeface="+mn-lt"/>
            </a:endParaRPr>
          </a:p>
          <a:p>
            <a:pPr marL="120015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Фактуре се испостављају  у штампаном облику</a:t>
            </a:r>
          </a:p>
          <a:p>
            <a:pPr marL="120015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У </a:t>
            </a:r>
            <a:r>
              <a:rPr lang="sr-Latn-RS" sz="2400" dirty="0">
                <a:solidFill>
                  <a:schemeClr val="bg1"/>
                </a:solidFill>
              </a:rPr>
              <a:t>BISTrezor</a:t>
            </a:r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,  уносе се подаци са фактуре и профактуре 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120015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Учитава се скениран или приспео  .</a:t>
            </a:r>
            <a:r>
              <a:rPr lang="sr-Latn-RS" sz="2400" dirty="0" smtClean="0">
                <a:solidFill>
                  <a:schemeClr val="bg1"/>
                </a:solidFill>
                <a:latin typeface="+mn-lt"/>
              </a:rPr>
              <a:t>pdf </a:t>
            </a:r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формат фактуре или профактуре на трајно чување </a:t>
            </a:r>
          </a:p>
          <a:p>
            <a:pPr marL="120015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Унета фактура или профактура се контролише, одобрава и шаље у ПС за финансије на контролу    </a:t>
            </a:r>
          </a:p>
          <a:p>
            <a:pPr marL="120015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bg1"/>
                </a:solidFill>
                <a:latin typeface="+mn-lt"/>
              </a:rPr>
              <a:t>Елементи унете фактуре и профактуре морају одговорати испостављеној фактури у ЦРФ-у 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sr-Latn-C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sr-Latn-C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Тренутно стање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8077200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Испостављене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фактуре се налазе у СЕФ систему </a:t>
            </a:r>
          </a:p>
          <a:p>
            <a:pPr marL="36000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100" dirty="0">
                <a:solidFill>
                  <a:schemeClr val="bg1"/>
                </a:solidFill>
                <a:latin typeface="+mn-lt"/>
              </a:rPr>
              <a:t>Преузимање испостављене 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еФактуре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врши овлашћено лице секретаријата и смешта .</a:t>
            </a:r>
            <a:r>
              <a:rPr lang="en-US" sz="2100" dirty="0">
                <a:solidFill>
                  <a:schemeClr val="bg1"/>
                </a:solidFill>
                <a:latin typeface="+mn-lt"/>
              </a:rPr>
              <a:t>xml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документе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локално, на доступну локацију у оквиру секреатаријата </a:t>
            </a:r>
          </a:p>
          <a:p>
            <a:pPr marL="36000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100" dirty="0">
                <a:solidFill>
                  <a:schemeClr val="bg1"/>
                </a:solidFill>
                <a:latin typeface="+mn-lt"/>
              </a:rPr>
              <a:t>У </a:t>
            </a:r>
            <a:r>
              <a:rPr lang="sr-Latn-RS" sz="2100" dirty="0" smtClean="0">
                <a:solidFill>
                  <a:schemeClr val="bg1"/>
                </a:solidFill>
                <a:latin typeface="+mn-lt"/>
              </a:rPr>
              <a:t>BISTrezor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, 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уносе се 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подаци из појединачне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фактуре и учитава одговарајући  .</a:t>
            </a:r>
            <a:r>
              <a:rPr lang="en-US" sz="2100" dirty="0">
                <a:solidFill>
                  <a:schemeClr val="bg1"/>
                </a:solidFill>
                <a:latin typeface="+mn-lt"/>
              </a:rPr>
              <a:t>xml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 документ на 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чување</a:t>
            </a:r>
            <a:endParaRPr lang="sr-Cyrl-RS" sz="2100" dirty="0">
              <a:solidFill>
                <a:schemeClr val="bg1"/>
              </a:solidFill>
              <a:latin typeface="+mn-lt"/>
            </a:endParaRPr>
          </a:p>
          <a:p>
            <a:pPr marL="36000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100" dirty="0">
                <a:solidFill>
                  <a:schemeClr val="bg1"/>
                </a:solidFill>
                <a:latin typeface="+mn-lt"/>
              </a:rPr>
              <a:t>Програм контролише унос у </a:t>
            </a:r>
            <a:r>
              <a:rPr lang="sr-Latn-RS" sz="2100" dirty="0" smtClean="0">
                <a:solidFill>
                  <a:schemeClr val="bg1"/>
                </a:solidFill>
              </a:rPr>
              <a:t>BISTrezor-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у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и одговорајуће вредности у  испостављеној  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еФактури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2100" dirty="0">
                <a:solidFill>
                  <a:schemeClr val="bg1"/>
                </a:solidFill>
                <a:latin typeface="+mn-lt"/>
              </a:rPr>
              <a:t>xml</a:t>
            </a:r>
            <a:r>
              <a:rPr lang="sr-Cyrl-RS" sz="21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+mn-lt"/>
              </a:rPr>
              <a:t>dokumentu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),  </a:t>
            </a:r>
            <a:endParaRPr lang="sr-Cyrl-RS" sz="2100" dirty="0">
              <a:solidFill>
                <a:schemeClr val="bg1"/>
              </a:solidFill>
              <a:latin typeface="+mn-lt"/>
            </a:endParaRPr>
          </a:p>
          <a:p>
            <a:pPr marL="36000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Учитавање је могуће само ако се подударају унети и испостављени подаци (подаци унутар </a:t>
            </a:r>
            <a:r>
              <a:rPr lang="sr-Cyrl-RS" sz="2100" dirty="0">
                <a:solidFill>
                  <a:schemeClr val="bg1"/>
                </a:solidFill>
              </a:rPr>
              <a:t>.</a:t>
            </a:r>
            <a:r>
              <a:rPr lang="en-US" sz="2100" dirty="0">
                <a:solidFill>
                  <a:schemeClr val="bg1"/>
                </a:solidFill>
              </a:rPr>
              <a:t>xml </a:t>
            </a:r>
            <a:r>
              <a:rPr lang="sr-Cyrl-RS" sz="2100" dirty="0">
                <a:solidFill>
                  <a:schemeClr val="bg1"/>
                </a:solidFill>
              </a:rPr>
              <a:t> </a:t>
            </a:r>
            <a:r>
              <a:rPr lang="sr-Cyrl-RS" sz="2100" dirty="0" smtClean="0">
                <a:solidFill>
                  <a:schemeClr val="bg1"/>
                </a:solidFill>
              </a:rPr>
              <a:t>документа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)</a:t>
            </a:r>
            <a:endParaRPr lang="en-US" sz="2100" dirty="0" smtClean="0">
              <a:solidFill>
                <a:schemeClr val="bg1"/>
              </a:solidFill>
              <a:latin typeface="+mn-lt"/>
            </a:endParaRPr>
          </a:p>
          <a:p>
            <a:pPr marL="36000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Унос се завршава уносом ставки фактуре и кликом на дугме Упамти </a:t>
            </a:r>
          </a:p>
          <a:p>
            <a:pPr marL="36000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Ун</a:t>
            </a:r>
            <a:r>
              <a:rPr lang="en-US" sz="2100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т</a:t>
            </a:r>
            <a:r>
              <a:rPr lang="en-US" sz="2100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 фактура се контролише и оверава</a:t>
            </a:r>
          </a:p>
          <a:p>
            <a:pPr marL="360000" lvl="2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100" dirty="0" smtClean="0">
                <a:solidFill>
                  <a:schemeClr val="bg1"/>
                </a:solidFill>
                <a:latin typeface="+mn-lt"/>
              </a:rPr>
              <a:t>Одобравањем еФактуре, фактура се шаље у ПСФ на плаћање.</a:t>
            </a:r>
            <a:endParaRPr lang="sr-Cyrl-RS" sz="2100" dirty="0">
              <a:solidFill>
                <a:schemeClr val="bg1"/>
              </a:solidFill>
              <a:latin typeface="+mn-lt"/>
            </a:endParaRPr>
          </a:p>
          <a:p>
            <a:pPr marR="0" algn="just" eaLnBrk="1" hangingPunct="1">
              <a:lnSpc>
                <a:spcPct val="90000"/>
              </a:lnSpc>
              <a:defRPr/>
            </a:pPr>
            <a:endParaRPr lang="sr-Cyrl-R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sr-Cyrl-R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r-Latn-C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sr-Latn-C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84582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  <a:defRPr/>
            </a:pPr>
            <a:r>
              <a:rPr lang="sr-Cyrl-RS" sz="2600" b="1" dirty="0">
                <a:solidFill>
                  <a:schemeClr val="bg1"/>
                </a:solidFill>
              </a:rPr>
              <a:t>еФактуре</a:t>
            </a:r>
            <a:r>
              <a:rPr lang="sr-Cyrl-R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endParaRPr lang="sr-Cyrl-R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2" algn="ctr">
              <a:lnSpc>
                <a:spcPct val="90000"/>
              </a:lnSpc>
              <a:defRPr/>
            </a:pPr>
            <a:r>
              <a:rPr lang="sr-Cyrl-RS" sz="2600" b="1" dirty="0" smtClean="0">
                <a:solidFill>
                  <a:schemeClr val="bg1"/>
                </a:solidFill>
              </a:rPr>
              <a:t>фактуре </a:t>
            </a:r>
            <a:r>
              <a:rPr lang="sr-Cyrl-RS" sz="2600" b="1" dirty="0">
                <a:solidFill>
                  <a:schemeClr val="bg1"/>
                </a:solidFill>
              </a:rPr>
              <a:t>испостављене путем СЕФ система </a:t>
            </a:r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Преглед главног менија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BISTrezo</a:t>
            </a:r>
            <a:r>
              <a:rPr lang="sr-Latn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r-a</a:t>
            </a:r>
            <a:r>
              <a:rPr lang="sr-Cyrl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r-Cyrl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(тренутно стање)</a:t>
            </a:r>
            <a:endParaRPr lang="en-US" sz="35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4682"/>
            <a:ext cx="32633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67200" y="1600200"/>
            <a:ext cx="4724400" cy="247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eaLnBrk="1" hangingPunct="1">
              <a:lnSpc>
                <a:spcPct val="90000"/>
              </a:lnSpc>
              <a:defRPr/>
            </a:pPr>
            <a:endParaRPr lang="sr-Latn-C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Опције у менију за рад са фактурама по старом ће бити доступне до.... И онда ће бити укинуте, односно рад ће се наставити по новим опцијама за рад са еФактурама</a:t>
            </a:r>
            <a:endParaRPr lang="sr-Latn-C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Преглед главног менија </a:t>
            </a:r>
            <a:r>
              <a:rPr lang="en-US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BISTrezo</a:t>
            </a:r>
            <a:r>
              <a:rPr lang="sr-Latn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r-a</a:t>
            </a:r>
            <a:r>
              <a:rPr lang="sr-Cyrl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r-Cyrl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(тренутно стање)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600200"/>
            <a:ext cx="4724400" cy="247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eaLnBrk="1" hangingPunct="1">
              <a:lnSpc>
                <a:spcPct val="90000"/>
              </a:lnSpc>
              <a:defRPr/>
            </a:pPr>
            <a:endParaRPr lang="sr-Latn-C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Опције у менију за рад са фактурама по старом ће бити доступне до.... И онда ће бити укинуте, односно рад ће се наставити по новим опцијама за рад са еФактурама</a:t>
            </a:r>
            <a:endParaRPr lang="sr-Latn-C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486" y="1600200"/>
            <a:ext cx="409671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500" b="1" dirty="0" smtClean="0">
                <a:solidFill>
                  <a:schemeClr val="bg1"/>
                </a:solidFill>
              </a:rPr>
              <a:t>Унос еФактуре (по новом)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3448844"/>
            <a:ext cx="6572250" cy="82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1762125"/>
            <a:ext cx="4657725" cy="1362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417874"/>
            <a:ext cx="6781800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eaLnBrk="1" hangingPunct="1">
              <a:lnSpc>
                <a:spcPct val="90000"/>
              </a:lnSpc>
              <a:defRPr/>
            </a:pPr>
            <a:endParaRPr lang="sr-Latn-C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Стандардан мени са опцијама за </a:t>
            </a: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Унос, Измене, Преглед, </a:t>
            </a:r>
            <a:r>
              <a:rPr lang="sr-Cyrl-RS" sz="2600" b="1" strike="sngStrike" dirty="0" smtClean="0">
                <a:solidFill>
                  <a:schemeClr val="bg1"/>
                </a:solidFill>
                <a:latin typeface="Calibri" pitchFamily="34" charset="0"/>
              </a:rPr>
              <a:t>Брисање</a:t>
            </a: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 и Излаз</a:t>
            </a:r>
            <a:endParaRPr lang="sr-Latn-C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" y="1066800"/>
            <a:ext cx="9144000" cy="346100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5" y="152400"/>
            <a:ext cx="8229600" cy="838200"/>
          </a:xfrm>
        </p:spPr>
        <p:txBody>
          <a:bodyPr/>
          <a:lstStyle/>
          <a:p>
            <a:r>
              <a:rPr lang="sr-Cyrl-RS" sz="3800" dirty="0" smtClean="0">
                <a:solidFill>
                  <a:schemeClr val="bg1"/>
                </a:solidFill>
              </a:rPr>
              <a:t>Изгледи екрана </a:t>
            </a:r>
            <a:r>
              <a:rPr lang="sr-Cyrl-RS" dirty="0" smtClean="0">
                <a:solidFill>
                  <a:schemeClr val="bg1"/>
                </a:solidFill>
              </a:rPr>
              <a:t/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sz="2300" b="1" dirty="0" smtClean="0">
                <a:solidFill>
                  <a:schemeClr val="bg1"/>
                </a:solidFill>
              </a:rPr>
              <a:t>Унос еФактуре -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sr-Cyrl-RS" sz="2300" b="1" dirty="0" smtClean="0">
                <a:solidFill>
                  <a:schemeClr val="bg1"/>
                </a:solidFill>
              </a:rPr>
              <a:t>1. таб</a:t>
            </a:r>
            <a:endParaRPr lang="en-US" sz="23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25" y="4724400"/>
            <a:ext cx="9067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Да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Cyrl-RS" dirty="0">
                <a:solidFill>
                  <a:schemeClr val="bg1"/>
                </a:solidFill>
              </a:rPr>
              <a:t>би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сте могли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RS" dirty="0">
                <a:solidFill>
                  <a:schemeClr val="bg1"/>
                </a:solidFill>
              </a:rPr>
              <a:t>да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Cyrl-RS" dirty="0">
                <a:solidFill>
                  <a:schemeClr val="bg1"/>
                </a:solidFill>
              </a:rPr>
              <a:t>приступите учитавању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Cyrl-RS" dirty="0">
                <a:solidFill>
                  <a:schemeClr val="bg1"/>
                </a:solidFill>
              </a:rPr>
              <a:t>електронске </a:t>
            </a:r>
            <a:r>
              <a:rPr lang="sr-Cyrl-RS" dirty="0" smtClean="0">
                <a:solidFill>
                  <a:schemeClr val="bg1"/>
                </a:solidFill>
              </a:rPr>
              <a:t>фактуре: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sr-Cyrl-RS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sr-Cyrl-RS" sz="1600" dirty="0" smtClean="0">
                <a:solidFill>
                  <a:schemeClr val="bg1"/>
                </a:solidFill>
              </a:rPr>
              <a:t>Морате бити именовани за унос еФактура од стране вашег руководиоца органа.</a:t>
            </a:r>
          </a:p>
          <a:p>
            <a:pPr marL="800100" lvl="1" indent="-342900">
              <a:buFont typeface="+mj-lt"/>
              <a:buAutoNum type="arabicPeriod"/>
            </a:pPr>
            <a:r>
              <a:rPr lang="sr-Cyrl-RS" sz="1600" dirty="0">
                <a:solidFill>
                  <a:schemeClr val="bg1"/>
                </a:solidFill>
              </a:rPr>
              <a:t>Мора бити попуњен пословни партнер који је издао фактуру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sr-Cyrl-RS" sz="1600" dirty="0">
                <a:solidFill>
                  <a:schemeClr val="bg1"/>
                </a:solidFill>
              </a:rPr>
              <a:t>Уколико се </a:t>
            </a:r>
            <a:r>
              <a:rPr lang="sr-Cyrl-RS" sz="1600" dirty="0" smtClean="0">
                <a:solidFill>
                  <a:schemeClr val="bg1"/>
                </a:solidFill>
              </a:rPr>
              <a:t>еФактура </a:t>
            </a:r>
            <a:r>
              <a:rPr lang="sr-Cyrl-RS" sz="1600" dirty="0">
                <a:solidFill>
                  <a:schemeClr val="bg1"/>
                </a:solidFill>
              </a:rPr>
              <a:t>учитава на основу уговора, пословни партнер се преноси из </a:t>
            </a:r>
            <a:r>
              <a:rPr lang="sr-Cyrl-RS" sz="1600" dirty="0" smtClean="0">
                <a:solidFill>
                  <a:schemeClr val="bg1"/>
                </a:solidFill>
              </a:rPr>
              <a:t>уговора.   </a:t>
            </a:r>
          </a:p>
          <a:p>
            <a:pPr marL="800100" lvl="1" indent="-342900">
              <a:buFont typeface="+mj-lt"/>
              <a:buAutoNum type="arabicPeriod"/>
            </a:pPr>
            <a:r>
              <a:rPr lang="sr-Cyrl-RS" sz="1600" dirty="0" smtClean="0">
                <a:solidFill>
                  <a:schemeClr val="bg1"/>
                </a:solidFill>
              </a:rPr>
              <a:t>Уноси се број фактуре.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endParaRPr lang="sr-Cyrl-RS" sz="1600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sr-Cyrl-RS" sz="1600" dirty="0" smtClean="0">
                <a:solidFill>
                  <a:schemeClr val="bg1"/>
                </a:solidFill>
              </a:rPr>
              <a:t>Одреди се модел </a:t>
            </a:r>
            <a:r>
              <a:rPr lang="sr-Cyrl-RS" sz="1600" dirty="0">
                <a:solidFill>
                  <a:schemeClr val="bg1"/>
                </a:solidFill>
              </a:rPr>
              <a:t>позива на број </a:t>
            </a:r>
            <a:r>
              <a:rPr lang="sr-Cyrl-RS" sz="1600" dirty="0" smtClean="0">
                <a:solidFill>
                  <a:schemeClr val="bg1"/>
                </a:solidFill>
              </a:rPr>
              <a:t>одобрења.</a:t>
            </a:r>
            <a:endParaRPr lang="sr-Cyrl-RS" sz="1600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sr-Cyrl-RS" sz="1600" dirty="0" smtClean="0">
                <a:solidFill>
                  <a:schemeClr val="bg1"/>
                </a:solidFill>
              </a:rPr>
              <a:t>Бира се  </a:t>
            </a:r>
            <a:r>
              <a:rPr lang="sr-Cyrl-RS" sz="1600" dirty="0">
                <a:solidFill>
                  <a:schemeClr val="bg1"/>
                </a:solidFill>
              </a:rPr>
              <a:t>основ </a:t>
            </a:r>
            <a:r>
              <a:rPr lang="sr-Cyrl-RS" sz="1600" dirty="0" smtClean="0">
                <a:solidFill>
                  <a:schemeClr val="bg1"/>
                </a:solidFill>
              </a:rPr>
              <a:t>плаћања.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sr-Cyrl-RS" sz="1600" dirty="0">
              <a:solidFill>
                <a:schemeClr val="bg1"/>
              </a:solidFill>
            </a:endParaRPr>
          </a:p>
          <a:p>
            <a:r>
              <a:rPr lang="sr-Cyrl-RS" sz="1600" dirty="0" smtClean="0">
                <a:solidFill>
                  <a:schemeClr val="bg1"/>
                </a:solidFill>
              </a:rPr>
              <a:t>Након унетих података, дугме за одабир фактуре за учитавање постаје доступно за употребу  </a:t>
            </a:r>
            <a:endParaRPr lang="sr-Cyrl-R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sr-Cyrl-RS" sz="3300" b="1" dirty="0" smtClean="0">
                <a:solidFill>
                  <a:schemeClr val="bg1"/>
                </a:solidFill>
              </a:rPr>
              <a:t>Изгледи екрана </a:t>
            </a:r>
            <a:r>
              <a:rPr lang="sr-Cyrl-RS" dirty="0" smtClean="0">
                <a:solidFill>
                  <a:schemeClr val="bg1"/>
                </a:solidFill>
              </a:rPr>
              <a:t/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sz="2300" dirty="0" smtClean="0">
                <a:solidFill>
                  <a:schemeClr val="bg1"/>
                </a:solidFill>
              </a:rPr>
              <a:t>Учитавање електронске фактуре </a:t>
            </a:r>
            <a:endParaRPr lang="en-US" sz="23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" b="40546"/>
          <a:stretch/>
        </p:blipFill>
        <p:spPr>
          <a:xfrm>
            <a:off x="47625" y="1143000"/>
            <a:ext cx="8982075" cy="311479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952625" y="3924298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21" y="1394604"/>
            <a:ext cx="6019800" cy="3469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448" y="4930406"/>
            <a:ext cx="8743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>
                <a:solidFill>
                  <a:schemeClr val="bg1"/>
                </a:solidFill>
              </a:rPr>
              <a:t>Следе </a:t>
            </a:r>
            <a:r>
              <a:rPr lang="sr-Cyrl-RS" sz="1400" dirty="0">
                <a:solidFill>
                  <a:schemeClr val="bg1"/>
                </a:solidFill>
              </a:rPr>
              <a:t>контроле и одговарајуће </a:t>
            </a:r>
            <a:r>
              <a:rPr lang="sr-Cyrl-RS" sz="1400" dirty="0" smtClean="0">
                <a:solidFill>
                  <a:schemeClr val="bg1"/>
                </a:solidFill>
              </a:rPr>
              <a:t>поруке. </a:t>
            </a:r>
          </a:p>
          <a:p>
            <a:r>
              <a:rPr lang="sr-Cyrl-RS" sz="1400" dirty="0" smtClean="0">
                <a:solidFill>
                  <a:schemeClr val="bg1"/>
                </a:solidFill>
              </a:rPr>
              <a:t>Уколико </a:t>
            </a:r>
            <a:r>
              <a:rPr lang="sr-Cyrl-RS" sz="1400" dirty="0">
                <a:solidFill>
                  <a:schemeClr val="bg1"/>
                </a:solidFill>
              </a:rPr>
              <a:t>је дошло до неслагања унетог и података у оквиру одабране </a:t>
            </a:r>
            <a:r>
              <a:rPr lang="sr-Cyrl-RS" sz="1400" dirty="0" smtClean="0">
                <a:solidFill>
                  <a:schemeClr val="bg1"/>
                </a:solidFill>
              </a:rPr>
              <a:t>фактуре учитане из СЕФ-а, појављуе се одговарајућа порука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  <a:r>
              <a:rPr lang="sr-Cyrl-RS" sz="1400" dirty="0" smtClean="0">
                <a:solidFill>
                  <a:schemeClr val="bg1"/>
                </a:solidFill>
              </a:rPr>
              <a:t> </a:t>
            </a:r>
            <a:endParaRPr lang="sr-Cyrl-R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еФактура коју сте пробали да учитате није испостављена вама,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слаже се ПИБ купца у еФактури са вашим ПИБ-ом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!!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ПИБ са еФактуре и ПИБ одабраног пословног партнера није исти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!!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Број фактуре из еФактуре и унет број фактуре није исти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!!</a:t>
            </a:r>
            <a:endParaRPr lang="sr-Cyrl-R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Унет позив на број одобрења се неслаже са бројем у ефактури (</a:t>
            </a:r>
            <a:r>
              <a:rPr lang="sr-Latn-R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XML</a:t>
            </a:r>
            <a:r>
              <a:rPr lang="sr-Cyrl-R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sr-Cyrl-R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Шта је то еФактура?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Представља документ који се израђује, прима и обрађује електронским путем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sr-Cyrl-RS" dirty="0" smtClean="0">
                <a:solidFill>
                  <a:schemeClr val="bg1"/>
                </a:solidFill>
              </a:rPr>
              <a:t>Фактура је датотека у </a:t>
            </a:r>
            <a:r>
              <a:rPr lang="sr-Latn-RS" dirty="0" smtClean="0">
                <a:solidFill>
                  <a:schemeClr val="bg1"/>
                </a:solidFill>
              </a:rPr>
              <a:t>.XML </a:t>
            </a:r>
            <a:r>
              <a:rPr lang="sr-Cyrl-RS" dirty="0" smtClean="0">
                <a:solidFill>
                  <a:schemeClr val="bg1"/>
                </a:solidFill>
              </a:rPr>
              <a:t>формату по </a:t>
            </a:r>
            <a:r>
              <a:rPr lang="sr-Latn-RS" dirty="0" smtClean="0">
                <a:solidFill>
                  <a:schemeClr val="bg1"/>
                </a:solidFill>
              </a:rPr>
              <a:t>UBL 2.1 </a:t>
            </a:r>
            <a:r>
              <a:rPr lang="sr-Cyrl-RS" dirty="0" smtClean="0">
                <a:solidFill>
                  <a:schemeClr val="bg1"/>
                </a:solidFill>
              </a:rPr>
              <a:t>стандарду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Направљена у СЕФ-у, у себи садржи и </a:t>
            </a:r>
            <a:r>
              <a:rPr lang="sr-Latn-RS" dirty="0" smtClean="0">
                <a:solidFill>
                  <a:schemeClr val="bg1"/>
                </a:solidFill>
              </a:rPr>
              <a:t>.pdf</a:t>
            </a:r>
            <a:r>
              <a:rPr lang="sr-Cyrl-RS" dirty="0" smtClean="0">
                <a:solidFill>
                  <a:schemeClr val="bg1"/>
                </a:solidFill>
              </a:rPr>
              <a:t> датотеку која може да се „исчупа“ из </a:t>
            </a:r>
            <a:r>
              <a:rPr lang="sr-Latn-RS" dirty="0" smtClean="0">
                <a:solidFill>
                  <a:schemeClr val="bg1"/>
                </a:solidFill>
              </a:rPr>
              <a:t>XML</a:t>
            </a:r>
            <a:r>
              <a:rPr lang="sr-Cyrl-RS" dirty="0" smtClean="0">
                <a:solidFill>
                  <a:schemeClr val="bg1"/>
                </a:solidFill>
              </a:rPr>
              <a:t>-а и да се прикаже кориснику у препознатљивом и пријемчивом облику.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2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3000" b="1" dirty="0">
                <a:solidFill>
                  <a:schemeClr val="bg1"/>
                </a:solidFill>
              </a:rPr>
              <a:t>Успешно учитана фактура са једном ставком 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6262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solidFill>
                  <a:schemeClr val="bg1"/>
                </a:solidFill>
              </a:rPr>
              <a:t>Уколико је фактура са једном ставком, након учитавања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еФактуре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sr-Cyrl-RS" dirty="0" smtClean="0">
                <a:solidFill>
                  <a:schemeClr val="bg1"/>
                </a:solidFill>
              </a:rPr>
              <a:t>аутоматски ће се формирати ставка фактуре.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Појавиће се порука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42" y="962620"/>
            <a:ext cx="2762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18947"/>
            <a:ext cx="5315692" cy="360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5814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На другом табу види се формирана ставка. 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Потребно је: 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звршити контролу понуђеног уноса, датума, ставке, описа и сл.  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ориговати описна поља ако је потребно 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апамтити унету фактуру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8182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Активира се дугме за преглед фактуре у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pdf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формату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56705"/>
            <a:ext cx="5315692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Учитана </a:t>
            </a:r>
            <a:r>
              <a:rPr lang="sr-Cyrl-RS" sz="2800" b="1" dirty="0">
                <a:solidFill>
                  <a:schemeClr val="bg1"/>
                </a:solidFill>
              </a:rPr>
              <a:t>фактура са </a:t>
            </a:r>
            <a:r>
              <a:rPr lang="sr-Cyrl-RS" sz="2800" b="1" dirty="0" smtClean="0">
                <a:solidFill>
                  <a:schemeClr val="bg1"/>
                </a:solidFill>
              </a:rPr>
              <a:t>више ставки </a:t>
            </a: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200" dirty="0" smtClean="0">
                <a:solidFill>
                  <a:schemeClr val="bg1"/>
                </a:solidFill>
              </a:rPr>
              <a:t>на основу Уговора – први таб 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6419"/>
            <a:ext cx="7772400" cy="5595754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2781300" y="360045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1600"/>
            <a:ext cx="5439535" cy="4029638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7924800" y="4953000"/>
            <a:ext cx="638935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3100" b="1" dirty="0" smtClean="0">
                <a:solidFill>
                  <a:schemeClr val="bg1"/>
                </a:solidFill>
              </a:rPr>
              <a:t>Учитана </a:t>
            </a:r>
            <a:r>
              <a:rPr lang="sr-Cyrl-RS" sz="3100" b="1" dirty="0">
                <a:solidFill>
                  <a:schemeClr val="bg1"/>
                </a:solidFill>
              </a:rPr>
              <a:t>фактура са </a:t>
            </a:r>
            <a:r>
              <a:rPr lang="sr-Cyrl-RS" sz="3100" b="1" dirty="0" smtClean="0">
                <a:solidFill>
                  <a:schemeClr val="bg1"/>
                </a:solidFill>
              </a:rPr>
              <a:t>више ставки </a:t>
            </a: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200" dirty="0" smtClean="0">
                <a:solidFill>
                  <a:schemeClr val="bg1"/>
                </a:solidFill>
              </a:rPr>
              <a:t>на основу уговора – други таб 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18" y="986174"/>
            <a:ext cx="7387764" cy="4885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5180921"/>
            <a:ext cx="1256681" cy="63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000" y="2769000"/>
            <a:ext cx="3558000" cy="1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3100" b="1" dirty="0" smtClean="0">
                <a:solidFill>
                  <a:schemeClr val="bg1"/>
                </a:solidFill>
              </a:rPr>
              <a:t>Учитана </a:t>
            </a:r>
            <a:r>
              <a:rPr lang="sr-Cyrl-RS" sz="3100" b="1" dirty="0">
                <a:solidFill>
                  <a:schemeClr val="bg1"/>
                </a:solidFill>
              </a:rPr>
              <a:t>фактура са </a:t>
            </a:r>
            <a:r>
              <a:rPr lang="sr-Cyrl-RS" sz="3100" b="1" dirty="0" smtClean="0">
                <a:solidFill>
                  <a:schemeClr val="bg1"/>
                </a:solidFill>
              </a:rPr>
              <a:t>више ставки </a:t>
            </a: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r>
              <a:rPr lang="sr-Cyrl-RS" sz="2200" dirty="0" smtClean="0">
                <a:solidFill>
                  <a:schemeClr val="bg1"/>
                </a:solidFill>
              </a:rPr>
              <a:t>на основу уговора – други таб 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24" y="1005209"/>
            <a:ext cx="7413151" cy="48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Статистички подаци о факурама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У 2021 години укупно у систему </a:t>
            </a:r>
            <a:r>
              <a:rPr lang="en-US" dirty="0" err="1">
                <a:solidFill>
                  <a:schemeClr val="bg1"/>
                </a:solidFill>
              </a:rPr>
              <a:t>BISTrezor</a:t>
            </a:r>
            <a:r>
              <a:rPr lang="sr-Cyrl-RS" dirty="0" smtClean="0">
                <a:solidFill>
                  <a:schemeClr val="bg1"/>
                </a:solidFill>
              </a:rPr>
              <a:t> унето је 6339 фактура, од тога 94% су фактуре са једном ставком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Контрола и овера еФактуре </a:t>
            </a: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469"/>
            <a:ext cx="9144000" cy="3394022"/>
          </a:xfrm>
          <a:prstGeom prst="rect">
            <a:avLst/>
          </a:prstGeom>
        </p:spPr>
      </p:pic>
      <p:pic>
        <p:nvPicPr>
          <p:cNvPr id="5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862" y="5693825"/>
            <a:ext cx="3642000" cy="4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411" y="1600200"/>
            <a:ext cx="7033800" cy="51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220078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Одобравање и слање </a:t>
            </a:r>
            <a:r>
              <a:rPr lang="sr-Cyrl-RS" sz="3200" b="1" dirty="0" smtClean="0">
                <a:solidFill>
                  <a:schemeClr val="bg1"/>
                </a:solidFill>
              </a:rPr>
              <a:t>еФактуре у ПС</a:t>
            </a:r>
            <a:r>
              <a:rPr lang="sr-Latn-RS" sz="3200" b="1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за финансије</a:t>
            </a: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989"/>
            <a:ext cx="9144000" cy="3394022"/>
          </a:xfrm>
          <a:prstGeom prst="rect">
            <a:avLst/>
          </a:prstGeom>
        </p:spPr>
      </p:pic>
      <p:pic>
        <p:nvPicPr>
          <p:cNvPr id="5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311" y="5637922"/>
            <a:ext cx="3618000" cy="4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411" y="1600200"/>
            <a:ext cx="7033800" cy="51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Сторнирање еФактуре</a:t>
            </a:r>
            <a:r>
              <a:rPr lang="sr-Cyrl-RS" sz="2800" dirty="0" smtClean="0">
                <a:solidFill>
                  <a:schemeClr val="bg1"/>
                </a:solidFill>
              </a:rPr>
              <a:t/>
            </a:r>
            <a:br>
              <a:rPr lang="sr-Cyrl-RS" sz="2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1" y="838200"/>
            <a:ext cx="6801349" cy="5528369"/>
          </a:xfrm>
          <a:prstGeom prst="rect">
            <a:avLst/>
          </a:prstGeom>
        </p:spPr>
      </p:pic>
      <p:pic>
        <p:nvPicPr>
          <p:cNvPr id="5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Авансна фактура и </a:t>
            </a:r>
            <a:br>
              <a:rPr lang="sr-Cyrl-RS" sz="3200" b="1" dirty="0" smtClean="0">
                <a:solidFill>
                  <a:schemeClr val="bg1"/>
                </a:solidFill>
              </a:rPr>
            </a:br>
            <a:r>
              <a:rPr lang="sr-Cyrl-RS" sz="3200" b="1" dirty="0" smtClean="0">
                <a:solidFill>
                  <a:schemeClr val="bg1"/>
                </a:solidFill>
              </a:rPr>
              <a:t>фактура која затвара профактуре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585142" cy="556284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172200" y="14478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772400" y="20574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953125" y="23622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585142" cy="556284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257800" y="26670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95" y="1923853"/>
            <a:ext cx="6382409" cy="47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Исправно унети подаци </a:t>
            </a:r>
            <a:br>
              <a:rPr lang="sr-Cyrl-RS" sz="3200" b="1" dirty="0" smtClean="0">
                <a:solidFill>
                  <a:schemeClr val="bg1"/>
                </a:solidFill>
              </a:rPr>
            </a:br>
            <a:r>
              <a:rPr lang="sr-Cyrl-RS" sz="3200" b="1" dirty="0" smtClean="0">
                <a:solidFill>
                  <a:schemeClr val="bg1"/>
                </a:solidFill>
              </a:rPr>
              <a:t>и добро одабран </a:t>
            </a:r>
            <a:r>
              <a:rPr lang="en-US" sz="3200" b="1" dirty="0">
                <a:solidFill>
                  <a:schemeClr val="bg1"/>
                </a:solidFill>
              </a:rPr>
              <a:t>xml </a:t>
            </a:r>
            <a:r>
              <a:rPr lang="sr-Cyrl-RS" sz="3200" b="1" dirty="0">
                <a:solidFill>
                  <a:schemeClr val="bg1"/>
                </a:solidFill>
              </a:rPr>
              <a:t>документ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2342"/>
            <a:ext cx="7772400" cy="570018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7315200" y="27051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638800" y="31623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820025" y="51816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7921"/>
            <a:ext cx="7115691" cy="4902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094318"/>
            <a:ext cx="7820025" cy="573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400" b="1" dirty="0" smtClean="0">
                <a:solidFill>
                  <a:schemeClr val="bg1"/>
                </a:solidFill>
              </a:rPr>
              <a:t>Структура еФактуре - </a:t>
            </a:r>
            <a:r>
              <a:rPr lang="sr-Latn-RS" sz="3400" b="1" dirty="0" smtClean="0">
                <a:solidFill>
                  <a:schemeClr val="bg1"/>
                </a:solidFill>
              </a:rPr>
              <a:t>.</a:t>
            </a:r>
            <a:r>
              <a:rPr lang="sr-Latn-RS" sz="3400" dirty="0" smtClean="0">
                <a:solidFill>
                  <a:schemeClr val="bg1"/>
                </a:solidFill>
              </a:rPr>
              <a:t>XML</a:t>
            </a:r>
            <a:r>
              <a:rPr lang="sr-Cyrl-RS" sz="3400" b="1" dirty="0" smtClean="0">
                <a:solidFill>
                  <a:schemeClr val="bg1"/>
                </a:solidFill>
              </a:rPr>
              <a:t> 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7416109" cy="4525963"/>
          </a:xfrm>
          <a:prstGeom prst="rect">
            <a:avLst/>
          </a:prstGeom>
        </p:spPr>
      </p:pic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7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300" b="1" dirty="0">
                <a:solidFill>
                  <a:schemeClr val="bg1"/>
                </a:solidFill>
              </a:rPr>
              <a:t>Поруке о грешкама </a:t>
            </a:r>
            <a:endParaRPr lang="sr-Latn-RS" sz="3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132" y="1600200"/>
            <a:ext cx="6499736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01193"/>
            <a:ext cx="3581400" cy="1323975"/>
          </a:xfrm>
          <a:prstGeom prst="rect">
            <a:avLst/>
          </a:prstGeom>
        </p:spPr>
      </p:pic>
      <p:pic>
        <p:nvPicPr>
          <p:cNvPr id="7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Поруке о грешкама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3619048" cy="1457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2743200"/>
            <a:ext cx="3676191" cy="1380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8" y="4343400"/>
            <a:ext cx="3695238" cy="1428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2695012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xml </a:t>
            </a:r>
            <a:r>
              <a:rPr lang="sr-Cyrl-RS" b="1" dirty="0">
                <a:solidFill>
                  <a:schemeClr val="bg1"/>
                </a:solidFill>
              </a:rPr>
              <a:t>документ се </a:t>
            </a:r>
            <a:r>
              <a:rPr lang="sr-Cyrl-R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 учитава </a:t>
            </a:r>
            <a:r>
              <a:rPr lang="sr-Cyrl-RS" b="1" dirty="0">
                <a:solidFill>
                  <a:schemeClr val="bg1"/>
                </a:solidFill>
              </a:rPr>
              <a:t>док се </a:t>
            </a:r>
            <a:r>
              <a:rPr lang="sr-Cyrl-RS" b="1" dirty="0" smtClean="0">
                <a:solidFill>
                  <a:schemeClr val="bg1"/>
                </a:solidFill>
              </a:rPr>
              <a:t>унети подаци и подаци у </a:t>
            </a:r>
            <a:r>
              <a:rPr lang="en-US" b="1" dirty="0">
                <a:solidFill>
                  <a:schemeClr val="bg1"/>
                </a:solidFill>
              </a:rPr>
              <a:t>xml </a:t>
            </a:r>
            <a:r>
              <a:rPr lang="sr-Cyrl-RS" b="1" dirty="0" smtClean="0">
                <a:solidFill>
                  <a:schemeClr val="bg1"/>
                </a:solidFill>
              </a:rPr>
              <a:t>документу   не сложе </a:t>
            </a:r>
            <a:r>
              <a:rPr lang="sr-Cyrl-RS" b="1" dirty="0">
                <a:solidFill>
                  <a:schemeClr val="bg1"/>
                </a:solidFill>
              </a:rPr>
              <a:t>у потпуности </a:t>
            </a:r>
          </a:p>
          <a:p>
            <a:endParaRPr lang="en-US" dirty="0"/>
          </a:p>
        </p:txBody>
      </p:sp>
      <p:pic>
        <p:nvPicPr>
          <p:cNvPr id="7" name="Picture 5" descr="TRAKA-V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302"/>
            <a:ext cx="9144000" cy="4229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sr-Cyrl-RS" b="1" dirty="0">
                <a:solidFill>
                  <a:schemeClr val="bg1"/>
                </a:solidFill>
              </a:rPr>
              <a:t>Поруке о грешкама </a:t>
            </a:r>
            <a:endParaRPr lang="en-US" dirty="0"/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8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990600"/>
            <a:ext cx="9144000" cy="4687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sr-Cyrl-RS" b="1" dirty="0">
                <a:solidFill>
                  <a:schemeClr val="bg1"/>
                </a:solidFill>
              </a:rPr>
              <a:t>Поруке о грешкама </a:t>
            </a:r>
            <a:endParaRPr lang="en-US" dirty="0"/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91400" cy="2895600"/>
          </a:xfrm>
        </p:spPr>
        <p:txBody>
          <a:bodyPr>
            <a:noAutofit/>
          </a:bodyPr>
          <a:lstStyle/>
          <a:p>
            <a:pPr algn="l"/>
            <a:r>
              <a:rPr lang="sr-Cyrl-RS" sz="2400" dirty="0" smtClean="0">
                <a:solidFill>
                  <a:schemeClr val="bg1"/>
                </a:solidFill>
              </a:rPr>
              <a:t>Унете и послате еФактуре у ПС за финансије, појављују се у понуди  приликом уноса решења и по њима је могуће формирати ЗП.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 </a:t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/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400" dirty="0" smtClean="0">
                <a:solidFill>
                  <a:schemeClr val="bg1"/>
                </a:solidFill>
              </a:rPr>
              <a:t>Да би се реализовало плаћање, еФактура мора бити пријављена и у ЦРФ-у и одговарати формираном ЗП-у.  </a:t>
            </a: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86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Calibri"/>
                <a:ea typeface="+mj-ea"/>
                <a:cs typeface="+mj-cs"/>
              </a:rPr>
              <a:t>bistrezor.psf@vojvodina.gov.rs</a:t>
            </a:r>
          </a:p>
        </p:txBody>
      </p:sp>
      <p:pic>
        <p:nvPicPr>
          <p:cNvPr id="4" name="Picture 3" descr="D:\My Documents\Slike\APV-Banner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y Documents\Slike\APV-Banner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400" b="1" dirty="0">
                <a:solidFill>
                  <a:schemeClr val="bg1"/>
                </a:solidFill>
              </a:rPr>
              <a:t>Структура </a:t>
            </a:r>
            <a:r>
              <a:rPr lang="sr-Cyrl-RS" sz="3400" b="1" dirty="0" smtClean="0">
                <a:solidFill>
                  <a:schemeClr val="bg1"/>
                </a:solidFill>
              </a:rPr>
              <a:t>еФактуре - </a:t>
            </a:r>
            <a:r>
              <a:rPr lang="sr-Latn-RS" sz="3400" b="1" dirty="0" smtClean="0">
                <a:solidFill>
                  <a:schemeClr val="bg1"/>
                </a:solidFill>
              </a:rPr>
              <a:t>.pdf</a:t>
            </a:r>
            <a:endParaRPr lang="sr-Latn-RS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318" y="1600200"/>
            <a:ext cx="4687364" cy="4525963"/>
          </a:xfrm>
          <a:prstGeom prst="rect">
            <a:avLst/>
          </a:prstGeom>
        </p:spPr>
      </p:pic>
      <p:pic>
        <p:nvPicPr>
          <p:cNvPr id="5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2025"/>
          </a:xfrm>
        </p:spPr>
        <p:txBody>
          <a:bodyPr/>
          <a:lstStyle/>
          <a:p>
            <a:r>
              <a:rPr lang="sr-Cyrl-RS" sz="3500" b="1" dirty="0">
                <a:solidFill>
                  <a:schemeClr val="bg1"/>
                </a:solidFill>
              </a:rPr>
              <a:t>Систем електронских фактура 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501173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500" dirty="0">
                <a:solidFill>
                  <a:schemeClr val="bg1"/>
                </a:solidFill>
              </a:rPr>
              <a:t>процесуира електронску фактуру, која је: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r-Latn-RS" sz="2500" dirty="0" smtClean="0">
                <a:solidFill>
                  <a:schemeClr val="bg1"/>
                </a:solidFill>
              </a:rPr>
              <a:t>	</a:t>
            </a:r>
            <a:r>
              <a:rPr lang="ru-RU" sz="2500" dirty="0" smtClean="0">
                <a:solidFill>
                  <a:schemeClr val="bg1"/>
                </a:solidFill>
              </a:rPr>
              <a:t>1</a:t>
            </a:r>
            <a:r>
              <a:rPr lang="ru-RU" sz="2500" dirty="0">
                <a:solidFill>
                  <a:schemeClr val="bg1"/>
                </a:solidFill>
              </a:rPr>
              <a:t>) коначна фактура,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r-Latn-RS" sz="2500" dirty="0" smtClean="0">
                <a:solidFill>
                  <a:schemeClr val="bg1"/>
                </a:solidFill>
              </a:rPr>
              <a:t>	</a:t>
            </a:r>
            <a:r>
              <a:rPr lang="ru-RU" sz="2500" dirty="0" smtClean="0">
                <a:solidFill>
                  <a:schemeClr val="bg1"/>
                </a:solidFill>
              </a:rPr>
              <a:t>2</a:t>
            </a:r>
            <a:r>
              <a:rPr lang="ru-RU" sz="2500" dirty="0">
                <a:solidFill>
                  <a:schemeClr val="bg1"/>
                </a:solidFill>
              </a:rPr>
              <a:t>) авансна фактура,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r-Latn-RS" sz="2500" dirty="0" smtClean="0">
                <a:solidFill>
                  <a:schemeClr val="bg1"/>
                </a:solidFill>
              </a:rPr>
              <a:t>	</a:t>
            </a:r>
            <a:r>
              <a:rPr lang="ru-RU" sz="2500" dirty="0" smtClean="0">
                <a:solidFill>
                  <a:schemeClr val="bg1"/>
                </a:solidFill>
              </a:rPr>
              <a:t>3</a:t>
            </a:r>
            <a:r>
              <a:rPr lang="ru-RU" sz="2500" dirty="0">
                <a:solidFill>
                  <a:schemeClr val="bg1"/>
                </a:solidFill>
              </a:rPr>
              <a:t>) документ о повећању </a:t>
            </a:r>
            <a:r>
              <a:rPr lang="ru-RU" sz="2500" dirty="0" smtClean="0">
                <a:solidFill>
                  <a:schemeClr val="bg1"/>
                </a:solidFill>
              </a:rPr>
              <a:t>накнаде </a:t>
            </a:r>
            <a:endParaRPr lang="ru-RU" sz="25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r-Latn-RS" sz="2500" dirty="0" smtClean="0">
                <a:solidFill>
                  <a:schemeClr val="bg1"/>
                </a:solidFill>
              </a:rPr>
              <a:t>	</a:t>
            </a:r>
            <a:r>
              <a:rPr lang="ru-RU" sz="2500" dirty="0" smtClean="0">
                <a:solidFill>
                  <a:schemeClr val="bg1"/>
                </a:solidFill>
              </a:rPr>
              <a:t>4</a:t>
            </a:r>
            <a:r>
              <a:rPr lang="ru-RU" sz="2500" dirty="0">
                <a:solidFill>
                  <a:schemeClr val="bg1"/>
                </a:solidFill>
              </a:rPr>
              <a:t>) документ о смањењу накнаде. </a:t>
            </a:r>
            <a:endParaRPr lang="sr-Latn-RS" sz="25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500" dirty="0">
                <a:solidFill>
                  <a:schemeClr val="bg1"/>
                </a:solidFill>
              </a:rPr>
              <a:t>Коначном </a:t>
            </a:r>
            <a:r>
              <a:rPr lang="ru-RU" sz="2500" dirty="0" smtClean="0">
                <a:solidFill>
                  <a:schemeClr val="bg1"/>
                </a:solidFill>
              </a:rPr>
              <a:t>фактуром</a:t>
            </a:r>
            <a:r>
              <a:rPr lang="sr-Latn-RS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сматра </a:t>
            </a:r>
            <a:r>
              <a:rPr lang="ru-RU" sz="2500" dirty="0">
                <a:solidFill>
                  <a:schemeClr val="bg1"/>
                </a:solidFill>
              </a:rPr>
              <a:t>се фактура која се издаје по основу извршеног промета добара и услуга.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500" dirty="0">
                <a:solidFill>
                  <a:schemeClr val="bg1"/>
                </a:solidFill>
              </a:rPr>
              <a:t>Авансном </a:t>
            </a:r>
            <a:r>
              <a:rPr lang="ru-RU" sz="2500" dirty="0" smtClean="0">
                <a:solidFill>
                  <a:schemeClr val="bg1"/>
                </a:solidFill>
              </a:rPr>
              <a:t>фактуром</a:t>
            </a:r>
            <a:r>
              <a:rPr lang="sr-Latn-RS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сматра </a:t>
            </a:r>
            <a:r>
              <a:rPr lang="ru-RU" sz="2500" dirty="0">
                <a:solidFill>
                  <a:schemeClr val="bg1"/>
                </a:solidFill>
              </a:rPr>
              <a:t>се фактура која се издаје по основу примљеног аванса за будући промет добара и услуга</a:t>
            </a:r>
            <a:r>
              <a:rPr lang="ru-RU" sz="2500" dirty="0" smtClean="0">
                <a:solidFill>
                  <a:schemeClr val="bg1"/>
                </a:solidFill>
              </a:rPr>
              <a:t>.</a:t>
            </a:r>
            <a:endParaRPr lang="sr-Latn-RS" sz="25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sr-Cyrl-RS" sz="2500" dirty="0" smtClean="0">
                <a:solidFill>
                  <a:schemeClr val="bg1"/>
                </a:solidFill>
              </a:rPr>
              <a:t>Излазне фактуре за рефундацију сталних трошкова се не региструју у СЕФ-у</a:t>
            </a:r>
            <a:endParaRPr lang="ru-RU" sz="25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300" b="1" dirty="0" smtClean="0">
                <a:solidFill>
                  <a:schemeClr val="bg1"/>
                </a:solidFill>
              </a:rPr>
              <a:t>Предности размене еДокумената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900" dirty="0" smtClean="0">
                <a:solidFill>
                  <a:schemeClr val="bg1"/>
                </a:solidFill>
              </a:rPr>
              <a:t>Уштеда новца – подразумева до 50% мање трошкова, пре свега за потрошни материјал (папир, тонер, штампач, ковертирање, слање...);</a:t>
            </a:r>
          </a:p>
          <a:p>
            <a:r>
              <a:rPr lang="sr-Cyrl-RS" sz="2900" dirty="0" smtClean="0">
                <a:solidFill>
                  <a:schemeClr val="bg1"/>
                </a:solidFill>
              </a:rPr>
              <a:t>Уштеда времена – повећање ефикасности рада и пошиљаоца и примаоца документа;</a:t>
            </a:r>
          </a:p>
          <a:p>
            <a:r>
              <a:rPr lang="sr-Cyrl-RS" sz="2900" dirty="0" smtClean="0">
                <a:solidFill>
                  <a:schemeClr val="bg1"/>
                </a:solidFill>
              </a:rPr>
              <a:t>Смањена могућност грешке – аутоматска обрада података са фактуре;</a:t>
            </a:r>
          </a:p>
          <a:p>
            <a:r>
              <a:rPr lang="sr-Cyrl-RS" sz="2900" dirty="0" smtClean="0">
                <a:solidFill>
                  <a:schemeClr val="bg1"/>
                </a:solidFill>
              </a:rPr>
              <a:t>Стандардизација пословања – унапређење пословних процеса рада.</a:t>
            </a:r>
            <a:endParaRPr lang="en-US" sz="2900" dirty="0">
              <a:solidFill>
                <a:schemeClr val="bg1"/>
              </a:solidFill>
            </a:endParaRPr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488635"/>
            <a:ext cx="8953500" cy="475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lnSpc>
                <a:spcPct val="90000"/>
              </a:lnSpc>
              <a:defRPr/>
            </a:pPr>
            <a:r>
              <a:rPr lang="ru-RU" sz="2600" b="1" dirty="0">
                <a:solidFill>
                  <a:schemeClr val="bg1"/>
                </a:solidFill>
                <a:latin typeface="Calibri" pitchFamily="34" charset="0"/>
              </a:rPr>
              <a:t>Закон о електронском фактурисању </a:t>
            </a:r>
            <a:endParaRPr lang="ru-RU" sz="2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lvl="2" algn="ctr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("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Сл. гласник РС", бр. 44/2021 и 129/2021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0" lvl="2" algn="ctr">
              <a:lnSpc>
                <a:spcPct val="90000"/>
              </a:lnSpc>
              <a:defRPr/>
            </a:pP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  <a:p>
            <a:pPr marL="0" lvl="2" algn="ctr">
              <a:lnSpc>
                <a:spcPct val="90000"/>
              </a:lnSpc>
              <a:defRPr/>
            </a:pPr>
            <a:r>
              <a:rPr lang="ru-RU" sz="2600" dirty="0">
                <a:solidFill>
                  <a:schemeClr val="bg1"/>
                </a:solidFill>
                <a:latin typeface="Calibri" pitchFamily="34" charset="0"/>
              </a:rPr>
              <a:t>предвиђа фазно увођење обавезе издавања и примања електронских </a:t>
            </a: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</a:rPr>
              <a:t>фактура</a:t>
            </a:r>
            <a:endParaRPr lang="ru-RU" sz="2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lvl="2" algn="ctr">
              <a:lnSpc>
                <a:spcPct val="90000"/>
              </a:lnSpc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</a:rPr>
              <a:t>1. маја </a:t>
            </a:r>
            <a:r>
              <a:rPr lang="ru-RU" sz="2600" b="1" dirty="0">
                <a:solidFill>
                  <a:schemeClr val="bg1"/>
                </a:solidFill>
                <a:latin typeface="Calibri" pitchFamily="34" charset="0"/>
              </a:rPr>
              <a:t>2022. године, наступа обавеза субјекта приватног сектора да изда електронску фактуру субјекту јавног </a:t>
            </a: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</a:rPr>
              <a:t>сектора, као и обавеза јавног сектора да прими, изда, шаље и чува електронску фактуру</a:t>
            </a:r>
          </a:p>
          <a:p>
            <a:pPr marL="0" lvl="2" algn="ctr">
              <a:lnSpc>
                <a:spcPct val="90000"/>
              </a:lnSpc>
              <a:defRPr/>
            </a:pPr>
            <a:endParaRPr lang="ru-RU" sz="15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lvl="2" algn="ctr">
              <a:lnSpc>
                <a:spcPct val="90000"/>
              </a:lnSpc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</a:rPr>
              <a:t>Покрајинска уредба </a:t>
            </a:r>
            <a:r>
              <a:rPr lang="ru-RU" sz="2600" b="1" dirty="0">
                <a:solidFill>
                  <a:schemeClr val="bg1"/>
                </a:solidFill>
                <a:latin typeface="Calibri" pitchFamily="34" charset="0"/>
              </a:rPr>
              <a:t>o начину поступања са електронским </a:t>
            </a: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</a:rPr>
              <a:t>фактурама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</a:rPr>
              <a:t>("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Сл. лист АП Војводине", бр. 49/2021 и 2/2022)  </a:t>
            </a: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</a:rPr>
              <a:t>ближе одређује поступања покрајинских органа, служби и дирекције </a:t>
            </a:r>
            <a:r>
              <a:rPr lang="sr-Cyrl-RS" sz="2600" dirty="0" smtClean="0">
                <a:solidFill>
                  <a:schemeClr val="bg1"/>
                </a:solidFill>
                <a:latin typeface="Calibri" pitchFamily="34" charset="0"/>
              </a:rPr>
              <a:t>са еФактурама у</a:t>
            </a: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</a:rPr>
              <a:t> систему </a:t>
            </a:r>
            <a:r>
              <a:rPr lang="en-US" sz="2600" dirty="0" err="1">
                <a:solidFill>
                  <a:schemeClr val="bg1"/>
                </a:solidFill>
                <a:latin typeface="Calibri" pitchFamily="34" charset="0"/>
              </a:rPr>
              <a:t>BISTrezor</a:t>
            </a:r>
            <a:endParaRPr lang="sr-Latn-C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33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Правни основ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Покрајинска уредба o начину поступања са електронским фактурама </a:t>
            </a:r>
            <a:r>
              <a:rPr lang="ru-RU" sz="2800" b="1" dirty="0" smtClean="0">
                <a:solidFill>
                  <a:schemeClr val="bg1"/>
                </a:solidFill>
              </a:rPr>
              <a:t>дефинише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Директни корисници буџета АПВ, као субјекти јавног сектора, преузимају улазне електронске фактуре путем система електронских фактура (у даљем тексту: СЕФ) и проверавају их приступом СЕФ-у, непосредно.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Излазне електронске фактуре директни корисници буџета АПВ, дужни су да евидентирају у СЕФ-у.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Електронска фактура представља веродостојну исправу ако ју је издавалац електронске фактуре послао примаоцу електронске фактуре, путем СЕФ-а.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Након пријема и провере електронских фактура, директни корисници буџета АПВ - примаоци електронских фактура, обавезни су да у даљем раду са електронским фактурама користе </a:t>
            </a:r>
            <a:r>
              <a:rPr lang="en-US" sz="2200" dirty="0" err="1" smtClean="0">
                <a:solidFill>
                  <a:schemeClr val="bg1"/>
                </a:solidFill>
              </a:rPr>
              <a:t>BISTrezor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Покрајинска уредба o начину поступања са електронским фактурама дефинише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Директни корисници буџета АПВ дужни су да овласте запослена лица, која у оквиру модула БИСТрезор-а, предвиђеног за рад са електронским фактурама, могу да обављају: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	- </a:t>
            </a:r>
            <a:r>
              <a:rPr lang="ru-RU" sz="2400" dirty="0">
                <a:solidFill>
                  <a:schemeClr val="bg1"/>
                </a:solidFill>
              </a:rPr>
              <a:t>учитавање електронских фактура;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	- </a:t>
            </a:r>
            <a:r>
              <a:rPr lang="ru-RU" sz="2400" dirty="0">
                <a:solidFill>
                  <a:schemeClr val="bg1"/>
                </a:solidFill>
              </a:rPr>
              <a:t>контролу и оверавање електронских фактура;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	- </a:t>
            </a:r>
            <a:r>
              <a:rPr lang="ru-RU" sz="2400" dirty="0">
                <a:solidFill>
                  <a:schemeClr val="bg1"/>
                </a:solidFill>
              </a:rPr>
              <a:t>одобравање исплате по електронским </a:t>
            </a:r>
            <a:r>
              <a:rPr lang="ru-RU" sz="2400" dirty="0" smtClean="0">
                <a:solidFill>
                  <a:schemeClr val="bg1"/>
                </a:solidFill>
              </a:rPr>
              <a:t>фактурама, 	одобравање </a:t>
            </a:r>
            <a:r>
              <a:rPr lang="ru-RU" sz="2400" dirty="0">
                <a:solidFill>
                  <a:schemeClr val="bg1"/>
                </a:solidFill>
              </a:rPr>
              <a:t>књижења </a:t>
            </a:r>
            <a:r>
              <a:rPr lang="ru-RU" sz="2400" dirty="0" smtClean="0">
                <a:solidFill>
                  <a:schemeClr val="bg1"/>
                </a:solidFill>
              </a:rPr>
              <a:t>еФактура ( слање у ПСФ). </a:t>
            </a:r>
            <a:endParaRPr lang="ru-RU" sz="24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За обављање сваког појединачног посла </a:t>
            </a:r>
            <a:r>
              <a:rPr lang="ru-RU" sz="2400" dirty="0" smtClean="0">
                <a:solidFill>
                  <a:schemeClr val="bg1"/>
                </a:solidFill>
              </a:rPr>
              <a:t>може </a:t>
            </a:r>
            <a:r>
              <a:rPr lang="ru-RU" sz="2400" dirty="0">
                <a:solidFill>
                  <a:schemeClr val="bg1"/>
                </a:solidFill>
              </a:rPr>
              <a:t>бити </a:t>
            </a:r>
            <a:r>
              <a:rPr lang="ru-RU" sz="2400" b="1" u="sng" dirty="0">
                <a:solidFill>
                  <a:schemeClr val="bg1"/>
                </a:solidFill>
              </a:rPr>
              <a:t>овлашћено једно </a:t>
            </a:r>
            <a:r>
              <a:rPr lang="ru-RU" sz="2400" b="1" u="sng" dirty="0" smtClean="0">
                <a:solidFill>
                  <a:schemeClr val="bg1"/>
                </a:solidFill>
              </a:rPr>
              <a:t>лице,</a:t>
            </a:r>
            <a:r>
              <a:rPr lang="sr-Cyrl-RS" sz="2400" b="1" u="sng" dirty="0" smtClean="0">
                <a:solidFill>
                  <a:schemeClr val="bg1"/>
                </a:solidFill>
              </a:rPr>
              <a:t> које </a:t>
            </a:r>
            <a:r>
              <a:rPr lang="ru-RU" sz="2400" b="1" u="sng" dirty="0" smtClean="0">
                <a:solidFill>
                  <a:schemeClr val="bg1"/>
                </a:solidFill>
              </a:rPr>
              <a:t>не</a:t>
            </a:r>
            <a:r>
              <a:rPr lang="sr-Latn-RS" sz="2400" b="1" u="sng" dirty="0" smtClean="0">
                <a:solidFill>
                  <a:schemeClr val="bg1"/>
                </a:solidFill>
              </a:rPr>
              <a:t> </a:t>
            </a:r>
            <a:r>
              <a:rPr lang="ru-RU" sz="2400" b="1" u="sng" dirty="0" smtClean="0">
                <a:solidFill>
                  <a:schemeClr val="bg1"/>
                </a:solidFill>
              </a:rPr>
              <a:t>може да има две улоге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5" descr="TRAKA-V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2863946F5C8D489A2D74F6B22E4820" ma:contentTypeVersion="8" ma:contentTypeDescription="Kreiraj novi dokument." ma:contentTypeScope="" ma:versionID="cd31d159c7f0d94ee761a72cdf35f392">
  <xsd:schema xmlns:xsd="http://www.w3.org/2001/XMLSchema" xmlns:xs="http://www.w3.org/2001/XMLSchema" xmlns:p="http://schemas.microsoft.com/office/2006/metadata/properties" xmlns:ns2="7a5ddd39-0f34-410d-b5db-68fe8bbd2791" targetNamespace="http://schemas.microsoft.com/office/2006/metadata/properties" ma:root="true" ma:fieldsID="71f34c0fdebda22f739add2ebb0f9b67" ns2:_="">
    <xsd:import namespace="7a5ddd39-0f34-410d-b5db-68fe8bbd2791"/>
    <xsd:element name="properties">
      <xsd:complexType>
        <xsd:sequence>
          <xsd:element name="documentManagement">
            <xsd:complexType>
              <xsd:all>
                <xsd:element ref="ns2:Opis_x0020_prezentacie"/>
                <xsd:element ref="ns2:Datum_x0020_odr_x017e_avanja" minOccurs="0"/>
                <xsd:element ref="ns2:Namenjeno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ddd39-0f34-410d-b5db-68fe8bbd2791" elementFormDefault="qualified">
    <xsd:import namespace="http://schemas.microsoft.com/office/2006/documentManagement/types"/>
    <xsd:import namespace="http://schemas.microsoft.com/office/infopath/2007/PartnerControls"/>
    <xsd:element name="Opis_x0020_prezentacie" ma:index="2" ma:displayName="Opis prezentacie" ma:description="Tema i svrha prezentacije" ma:internalName="Opis_x0020_prezentacie">
      <xsd:simpleType>
        <xsd:restriction base="dms:Note">
          <xsd:maxLength value="255"/>
        </xsd:restriction>
      </xsd:simpleType>
    </xsd:element>
    <xsd:element name="Datum_x0020_odr_x017e_avanja" ma:index="3" nillable="true" ma:displayName="Datum prez." ma:description="Datum kada je planirana ili održana prezentacija" ma:format="DateOnly" ma:internalName="Datum_x0020_odr_x017e_avanja">
      <xsd:simpleType>
        <xsd:restriction base="dms:DateTime"/>
      </xsd:simpleType>
    </xsd:element>
    <xsd:element name="Namenjeno" ma:index="4" ma:displayName="Namenjeno" ma:default="DBK" ma:description="Kome je namenjena prezentacija" ma:format="Dropdown" ma:internalName="Namenjeno">
      <xsd:simpleType>
        <xsd:restriction base="dms:Choice">
          <xsd:enumeration value="Rukovod. PS"/>
          <xsd:enumeration value="Knjig. PS"/>
          <xsd:enumeration value="DBK"/>
          <xsd:enumeration value="PSF Kontrola"/>
          <xsd:enumeration value="Svima"/>
        </xsd:restriction>
      </xsd:simpleType>
    </xsd:element>
    <xsd:element name="Status" ma:index="11" nillable="true" ma:displayName="Status" ma:default="Radna" ma:description="Opcija izbora u Radna, Završena i Stara" ma:format="Dropdown" ma:internalName="Status">
      <xsd:simpleType>
        <xsd:restriction base="dms:Choice">
          <xsd:enumeration value="Radna"/>
          <xsd:enumeration value="Završena"/>
          <xsd:enumeration value="Star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ip sadržaja"/>
        <xsd:element ref="dc:title" minOccurs="0" maxOccurs="1" ma:index="1" ma:displayName="Prezentacij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is_x0020_prezentacie xmlns="7a5ddd39-0f34-410d-b5db-68fe8bbd2791">Preuzimanje eFakture 
Unos i učitavanje 
Podizanje statusa  
Pregledi </Opis_x0020_prezentacie>
    <Datum_x0020_odr_x017e_avanja xmlns="7a5ddd39-0f34-410d-b5db-68fe8bbd2791" xsi:nil="true"/>
    <Namenjeno xmlns="7a5ddd39-0f34-410d-b5db-68fe8bbd2791">Knjig. PS</Namenjeno>
    <Status xmlns="7a5ddd39-0f34-410d-b5db-68fe8bbd2791">U radu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2DB62-09B2-42FE-B341-9D3099633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ddd39-0f34-410d-b5db-68fe8bbd2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822123-A943-4B31-8DFE-9E3959815EA2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7a5ddd39-0f34-410d-b5db-68fe8bbd2791"/>
  </ds:schemaRefs>
</ds:datastoreItem>
</file>

<file path=customXml/itemProps3.xml><?xml version="1.0" encoding="utf-8"?>
<ds:datastoreItem xmlns:ds="http://schemas.openxmlformats.org/officeDocument/2006/customXml" ds:itemID="{BBEC776A-8238-43C2-9FCD-FFB85F4BC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13568</TotalTime>
  <Words>2161</Words>
  <Application>Microsoft Office PowerPoint</Application>
  <PresentationFormat>On-screen Show (4:3)</PresentationFormat>
  <Paragraphs>239</Paragraphs>
  <Slides>34</Slides>
  <Notes>21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4_Office Theme</vt:lpstr>
      <vt:lpstr>PowerPoint Presentation</vt:lpstr>
      <vt:lpstr>Шта је то еФактура?</vt:lpstr>
      <vt:lpstr>Структура еФактуре - .XML </vt:lpstr>
      <vt:lpstr>Структура еФактуре - .pdf</vt:lpstr>
      <vt:lpstr>Систем електронских фактура </vt:lpstr>
      <vt:lpstr>Предности размене еДокумената</vt:lpstr>
      <vt:lpstr>PowerPoint Presentation</vt:lpstr>
      <vt:lpstr>Покрајинска уредба o начину поступања са електронским фактурама дефинише</vt:lpstr>
      <vt:lpstr>Покрајинска уредба o начину поступања са електронским фактурама дефинише</vt:lpstr>
      <vt:lpstr>Образац овлашћења запослених лица за рад са електронским фактурама </vt:lpstr>
      <vt:lpstr>Пример добро попуњеног овлашћења</vt:lpstr>
      <vt:lpstr>Поступње са еФактурама </vt:lpstr>
      <vt:lpstr>PowerPoint Presentation</vt:lpstr>
      <vt:lpstr>PowerPoint Presentation</vt:lpstr>
      <vt:lpstr>Преглед главног менија BISTrezor-a  (тренутно стање)</vt:lpstr>
      <vt:lpstr>Преглед главног менија BISTrezor-a  (тренутно стање)</vt:lpstr>
      <vt:lpstr>Унос еФактуре (по новом)</vt:lpstr>
      <vt:lpstr>Изгледи екрана  Унос еФактуре - 1. таб</vt:lpstr>
      <vt:lpstr>Изгледи екрана  Учитавање електронске фактуре </vt:lpstr>
      <vt:lpstr>Успешно учитана фактура са једном ставком  </vt:lpstr>
      <vt:lpstr>Учитана фактура са више ставки  на основу Уговора – први таб </vt:lpstr>
      <vt:lpstr>Учитана фактура са више ставки  на основу уговора – други таб </vt:lpstr>
      <vt:lpstr>Учитана фактура са више ставки  на основу уговора – други таб </vt:lpstr>
      <vt:lpstr>Статистички подаци о факурама</vt:lpstr>
      <vt:lpstr>Контрола и овера еФактуре  </vt:lpstr>
      <vt:lpstr>Одобравање и слање еФактуре у ПС за финансије </vt:lpstr>
      <vt:lpstr>Сторнирање еФактуре </vt:lpstr>
      <vt:lpstr>Авансна фактура и  фактура која затвара профактуре </vt:lpstr>
      <vt:lpstr>Исправно унети подаци  и добро одабран xml документ </vt:lpstr>
      <vt:lpstr>Поруке о грешкама </vt:lpstr>
      <vt:lpstr>Поруке о грешкама </vt:lpstr>
      <vt:lpstr>Поруке о грешкама </vt:lpstr>
      <vt:lpstr>Поруке о грешкама </vt:lpstr>
      <vt:lpstr>Унете и послате еФактуре у ПС за финансије, појављују се у понуди  приликом уноса решења и по њима је могуће формирати ЗП.    Да би се реализовало плаћање, еФактура мора бити пријављена и у ЦРФ-у и одговарати формираном ЗП-у. 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Elektronske fakture 2022</dc:title>
  <dc:subject>Unos dokumenata i zahtevi za plaćanje</dc:subject>
  <dc:creator>Natasa Popovic</dc:creator>
  <cp:keywords>Namera, ugovor, faktura, rešenje, zahtev</cp:keywords>
  <cp:lastModifiedBy>Pavel Labath</cp:lastModifiedBy>
  <cp:revision>750</cp:revision>
  <cp:lastPrinted>2021-08-23T08:11:30Z</cp:lastPrinted>
  <dcterms:created xsi:type="dcterms:W3CDTF">2013-02-12T10:36:23Z</dcterms:created>
  <dcterms:modified xsi:type="dcterms:W3CDTF">2022-04-20T20:33:24Z</dcterms:modified>
  <cp:category>Korisničko uputstvo, prezentacija</cp:category>
  <cp:contentStatus>u pripremi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0x0101005C2863946F5C8D489A2D74F6B22E4820</vt:lpwstr>
  </property>
  <property fmtid="{D5CDD505-2E9C-101B-9397-08002B2CF9AE}" pid="3" name="Status">
    <vt:lpwstr>U radu</vt:lpwstr>
  </property>
</Properties>
</file>