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55" r:id="rId2"/>
    <p:sldId id="414" r:id="rId3"/>
    <p:sldId id="476" r:id="rId4"/>
    <p:sldId id="477" r:id="rId5"/>
    <p:sldId id="411" r:id="rId6"/>
    <p:sldId id="418" r:id="rId7"/>
    <p:sldId id="424" r:id="rId8"/>
    <p:sldId id="478" r:id="rId9"/>
    <p:sldId id="479" r:id="rId10"/>
    <p:sldId id="429" r:id="rId11"/>
    <p:sldId id="434" r:id="rId12"/>
    <p:sldId id="435" r:id="rId13"/>
    <p:sldId id="441" r:id="rId14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9D6"/>
    <a:srgbClr val="FF99FF"/>
    <a:srgbClr val="FF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684" autoAdjust="0"/>
    <p:restoredTop sz="86325" autoAdjust="0"/>
  </p:normalViewPr>
  <p:slideViewPr>
    <p:cSldViewPr>
      <p:cViewPr varScale="1">
        <p:scale>
          <a:sx n="100" d="100"/>
          <a:sy n="100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946" y="0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r">
              <a:defRPr sz="1200"/>
            </a:lvl1pPr>
          </a:lstStyle>
          <a:p>
            <a:fld id="{0116ECA9-E3FF-4F63-BB06-4329CD7905C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098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946" y="9264098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r">
              <a:defRPr sz="1200"/>
            </a:lvl1pPr>
          </a:lstStyle>
          <a:p>
            <a:fld id="{F51E11F9-EEF4-4601-9765-6DBB18D2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96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r">
              <a:defRPr sz="1200"/>
            </a:lvl1pPr>
          </a:lstStyle>
          <a:p>
            <a:fld id="{C066FAA8-6A64-45D2-BE0B-983FCDC67974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9" tIns="45499" rIns="90999" bIns="454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0999" tIns="45499" rIns="90999" bIns="454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264228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r">
              <a:defRPr sz="1200"/>
            </a:lvl1pPr>
          </a:lstStyle>
          <a:p>
            <a:fld id="{188EAE18-2DBE-4382-8297-F96B117D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3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23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46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7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07176-1082-4EC6-B8ED-61C6446C807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39C8-070A-4357-A480-54F5FC0D8A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9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E873-A30C-4408-AD3C-0B993C8E10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A838D-2F04-4D92-9DD3-D65FF03585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3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16CD4-9292-4F8D-ADF6-9173D1F603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E434-2346-4F11-BA5E-17A7710F3F9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4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98006-BDE5-4BD2-8508-3D25E0C7494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B901E-DE06-4E63-B2ED-A1C37A4935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85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48A7E-891D-4006-AB31-43D7737E86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D88A-379B-415E-AEF3-677E10A24E8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1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011D-4200-437D-B252-1ED93A057D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747E-72BF-4B78-A36C-9D0D4D510E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8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E8C87-0C7A-4128-AC98-512840C26D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9A56-2410-408B-82C1-F154C4E159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0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B5EC9-45A0-4D3E-B7F2-BA412F0377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E903-69FB-43BA-80D7-B1CE646E63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0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AB00-7EDA-41D7-AD73-E97F07AA55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D9096-7636-47C5-8C34-3E8D9B2CF2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8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0DCB9-D22C-4844-8FC5-02AAABD5E64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D59B0-A359-4045-9A26-96BC68A2BF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6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D14F0-4FF1-4B7D-ADB7-05D9B1C4A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A192-4851-4220-8E34-D1BDBC4CC2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2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124DC-7DED-49D8-B067-DEC9E7DC45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3B05CD-C2FA-4FD4-936B-0EBF7605D6C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f.vojvodina.gov.r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sf.konkursi@vojvodina.gov.rs" TargetMode="External"/><Relationship Id="rId5" Type="http://schemas.openxmlformats.org/officeDocument/2006/relationships/hyperlink" Target="http://www.psf.vojvodina.gov.rs/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627784" y="647051"/>
            <a:ext cx="4536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Calibri" pitchFamily="34" charset="0"/>
              </a:rPr>
              <a:t>РЕПУБЛИКА СРБИЈА</a:t>
            </a:r>
          </a:p>
          <a:p>
            <a:r>
              <a:rPr lang="ru-RU" sz="1600" dirty="0">
                <a:solidFill>
                  <a:schemeClr val="bg1"/>
                </a:solidFill>
                <a:latin typeface="Calibri" pitchFamily="34" charset="0"/>
              </a:rPr>
              <a:t>АУТОНОМНА ПОКРАЈИНА ВОЈВОДИНА </a:t>
            </a:r>
          </a:p>
          <a:p>
            <a:r>
              <a:rPr lang="sr-Cyrl-RS" sz="1600" b="1" dirty="0" smtClean="0">
                <a:solidFill>
                  <a:schemeClr val="bg1"/>
                </a:solidFill>
                <a:latin typeface="Calibri" pitchFamily="34" charset="0"/>
              </a:rPr>
              <a:t>ПОКРАЈИНСКИ СЕКРЕТАРИЈАТ ЗА </a:t>
            </a:r>
            <a:r>
              <a:rPr lang="sr-Latn-RS" sz="1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sr-Cyrl-RS" sz="1600" b="1" dirty="0" smtClean="0">
                <a:solidFill>
                  <a:schemeClr val="bg1"/>
                </a:solidFill>
                <a:latin typeface="Calibri" pitchFamily="34" charset="0"/>
              </a:rPr>
              <a:t>ФИНАНСИЈЕ</a:t>
            </a:r>
            <a:endParaRPr lang="ru-RU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60848"/>
            <a:ext cx="914400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ДОДЕЛА СРЕДСТАВА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 </a:t>
            </a:r>
            <a:r>
              <a:rPr lang="sr-Cyrl-C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ПОКРАЈИНСКОГ СЕКРЕТАРИЈАТА ЗА ФИНАНСИЈЕ  У </a:t>
            </a:r>
            <a:r>
              <a:rPr lang="sr-Cyrl-C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202</a:t>
            </a:r>
            <a:r>
              <a:rPr lang="sr-Latn-R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2</a:t>
            </a:r>
            <a:r>
              <a:rPr lang="sr-Cyrl-C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. </a:t>
            </a:r>
            <a:r>
              <a:rPr lang="sr-Cyrl-C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ГОДИНИ </a:t>
            </a: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ЗА УЧЕШЋЕ У СУФИНАНСИРАЊУ ПРОЈЕКАТА КОЈИ СЕ ФИНАНСИРАЈУ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ИЗ ФОНДОВА ЕВРОПСКЕ УНИЈЕ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36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ВОДИЧ ЗА</a:t>
            </a:r>
            <a:r>
              <a:rPr lang="sr-Cyrl-R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УЧЕСНИКЕ </a:t>
            </a:r>
            <a:r>
              <a:rPr lang="en-U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sr-Cyrl-RS" sz="3200" b="1" i="1" dirty="0" smtClean="0">
                <a:solidFill>
                  <a:prstClr val="white"/>
                </a:solidFill>
                <a:cs typeface="Arial" charset="0"/>
              </a:rPr>
              <a:t>ЈАВНОГ</a:t>
            </a:r>
            <a:r>
              <a:rPr lang="sr-Cyrl-R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КОНКУРСА</a:t>
            </a:r>
            <a:endParaRPr lang="ru-RU" sz="32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36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фебруар,  2022. године</a:t>
            </a:r>
            <a:endParaRPr lang="sr-Cyrl-RS" sz="20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pic>
        <p:nvPicPr>
          <p:cNvPr id="1027" name="Picture 3" descr="C:\Users\ruzica.milosevic\Desktop\2 грба за меморандум линијск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188640"/>
            <a:ext cx="223657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8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ОЦЕН</a:t>
            </a:r>
            <a:r>
              <a:rPr lang="sr-Cyrl-R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ПРИЈАВА И ДОДЕЛА СРЕДСТАВА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92277"/>
            <a:ext cx="8784976" cy="4737097"/>
          </a:xfrm>
        </p:spPr>
        <p:txBody>
          <a:bodyPr/>
          <a:lstStyle/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допринос</a:t>
            </a:r>
            <a:r>
              <a:rPr lang="en-US" sz="3200" dirty="0"/>
              <a:t> </a:t>
            </a:r>
            <a:r>
              <a:rPr lang="en-US" sz="3200" dirty="0" err="1"/>
              <a:t>унапређењу</a:t>
            </a:r>
            <a:r>
              <a:rPr lang="en-US" sz="3200" dirty="0"/>
              <a:t> </a:t>
            </a:r>
            <a:r>
              <a:rPr lang="en-US" sz="3200" dirty="0" err="1"/>
              <a:t>родне</a:t>
            </a:r>
            <a:r>
              <a:rPr lang="en-US" sz="3200" dirty="0"/>
              <a:t> </a:t>
            </a:r>
            <a:r>
              <a:rPr lang="en-US" sz="3200" dirty="0" err="1"/>
              <a:t>равноправности</a:t>
            </a:r>
            <a:r>
              <a:rPr lang="en-US" sz="3200" dirty="0"/>
              <a:t> </a:t>
            </a:r>
            <a:endParaRPr lang="sr-Cyrl-R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датум</a:t>
            </a:r>
            <a:r>
              <a:rPr lang="en-US" sz="3000" dirty="0"/>
              <a:t> </a:t>
            </a:r>
            <a:r>
              <a:rPr lang="en-US" sz="3000" dirty="0" err="1"/>
              <a:t>завршетка</a:t>
            </a:r>
            <a:r>
              <a:rPr lang="en-US" sz="3000" dirty="0"/>
              <a:t> </a:t>
            </a:r>
            <a:r>
              <a:rPr lang="en-US" sz="3000" dirty="0" err="1"/>
              <a:t>Пројекта</a:t>
            </a:r>
            <a:r>
              <a:rPr lang="en-US" sz="3000" dirty="0"/>
              <a:t>.</a:t>
            </a:r>
            <a:endParaRPr lang="sr-Cyrl-RS" dirty="0" smtClean="0"/>
          </a:p>
          <a:p>
            <a:pPr>
              <a:buFontTx/>
              <a:buChar char="-"/>
            </a:pPr>
            <a:r>
              <a:rPr lang="en-US" dirty="0" err="1" smtClean="0"/>
              <a:t>Руководилац</a:t>
            </a:r>
            <a:r>
              <a:rPr lang="en-US" dirty="0" smtClean="0"/>
              <a:t> </a:t>
            </a:r>
            <a:r>
              <a:rPr lang="en-US" dirty="0" err="1" smtClean="0"/>
              <a:t>Секретаријата</a:t>
            </a:r>
            <a:r>
              <a:rPr lang="en-US" dirty="0" smtClean="0"/>
              <a:t> о </a:t>
            </a:r>
            <a:r>
              <a:rPr lang="en-US" dirty="0" err="1" smtClean="0"/>
              <a:t>додели</a:t>
            </a:r>
            <a:r>
              <a:rPr lang="en-US" dirty="0" smtClean="0"/>
              <a:t> </a:t>
            </a:r>
            <a:r>
              <a:rPr lang="en-US" dirty="0" err="1" smtClean="0"/>
              <a:t>средстава</a:t>
            </a:r>
            <a:r>
              <a:rPr lang="en-US" dirty="0" smtClean="0"/>
              <a:t> </a:t>
            </a:r>
            <a:r>
              <a:rPr lang="en-US" dirty="0" err="1" smtClean="0"/>
              <a:t>одлучује</a:t>
            </a:r>
            <a:r>
              <a:rPr lang="en-US" dirty="0" smtClean="0"/>
              <a:t> </a:t>
            </a:r>
            <a:r>
              <a:rPr lang="en-US" dirty="0" err="1" smtClean="0"/>
              <a:t>решењем</a:t>
            </a:r>
            <a:r>
              <a:rPr lang="sr-Cyrl-RS" dirty="0" smtClean="0"/>
              <a:t>  </a:t>
            </a:r>
          </a:p>
          <a:p>
            <a:pPr>
              <a:buFontTx/>
              <a:buChar char="-"/>
            </a:pPr>
            <a:r>
              <a:rPr lang="en-US" dirty="0" err="1" smtClean="0"/>
              <a:t>Секретаријат</a:t>
            </a:r>
            <a:r>
              <a:rPr lang="en-US" dirty="0" smtClean="0"/>
              <a:t> </a:t>
            </a:r>
            <a:r>
              <a:rPr lang="sr-Cyrl-RS" dirty="0" smtClean="0"/>
              <a:t>с</a:t>
            </a:r>
            <a:r>
              <a:rPr lang="en-US" dirty="0" smtClean="0"/>
              <a:t>а </a:t>
            </a:r>
            <a:r>
              <a:rPr lang="sr-Cyrl-RS" dirty="0" smtClean="0"/>
              <a:t>с</a:t>
            </a:r>
            <a:r>
              <a:rPr lang="en-US" dirty="0" err="1" smtClean="0"/>
              <a:t>убјект</a:t>
            </a:r>
            <a:r>
              <a:rPr lang="sr-Cyrl-RS" dirty="0" smtClean="0"/>
              <a:t>ом којем средства буду додељена </a:t>
            </a:r>
            <a:r>
              <a:rPr lang="en-US" dirty="0" err="1" smtClean="0"/>
              <a:t>закључује</a:t>
            </a:r>
            <a:r>
              <a:rPr lang="en-US" dirty="0" smtClean="0"/>
              <a:t> </a:t>
            </a:r>
            <a:r>
              <a:rPr lang="en-US" dirty="0" err="1"/>
              <a:t>уговор</a:t>
            </a:r>
            <a:r>
              <a:rPr lang="sr-Cyrl-RS" dirty="0"/>
              <a:t> </a:t>
            </a:r>
            <a:endParaRPr lang="sr-Cyrl-RS" dirty="0" smtClean="0"/>
          </a:p>
          <a:p>
            <a:pPr>
              <a:buFontTx/>
              <a:buChar char="-"/>
            </a:pPr>
            <a:r>
              <a:rPr lang="sr-Cyrl-CS" dirty="0" smtClean="0"/>
              <a:t>Субјект на основу потписаног уговора има обавезе достављања података и извештаја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85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200" b="1" dirty="0" smtClean="0">
                <a:solidFill>
                  <a:schemeClr val="bg1"/>
                </a:solidFill>
              </a:rPr>
              <a:t>1</a:t>
            </a:r>
            <a:r>
              <a:rPr lang="en-US" sz="3200" b="1" dirty="0" smtClean="0">
                <a:solidFill>
                  <a:schemeClr val="bg1"/>
                </a:solidFill>
              </a:rPr>
              <a:t>0. СРЕДСТВА ОБЕЗБЕЂЕЊА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0057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r-Cyrl-RS" dirty="0"/>
              <a:t>Сви </a:t>
            </a:r>
            <a:r>
              <a:rPr lang="sr-Cyrl-RS" dirty="0" smtClean="0"/>
              <a:t>субјекти, </a:t>
            </a:r>
            <a:r>
              <a:rPr lang="sr-Cyrl-RS" dirty="0"/>
              <a:t>осим </a:t>
            </a:r>
            <a:r>
              <a:rPr lang="sr-Cyrl-RS" dirty="0" smtClean="0"/>
              <a:t>ЈЛС, </a:t>
            </a:r>
            <a:r>
              <a:rPr lang="sr-Cyrl-RS" dirty="0"/>
              <a:t>достављају </a:t>
            </a:r>
            <a:r>
              <a:rPr lang="sr-Cyrl-RS" dirty="0" smtClean="0"/>
              <a:t>две </a:t>
            </a:r>
            <a:r>
              <a:rPr lang="sr-Cyrl-RS" dirty="0"/>
              <a:t>бланко менице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меничним</a:t>
            </a:r>
            <a:r>
              <a:rPr lang="en-US" dirty="0"/>
              <a:t> </a:t>
            </a:r>
            <a:r>
              <a:rPr lang="en-US" dirty="0" err="1"/>
              <a:t>овлашћењем</a:t>
            </a:r>
            <a:r>
              <a:rPr lang="en-US" dirty="0"/>
              <a:t> </a:t>
            </a:r>
            <a:r>
              <a:rPr lang="en-US" dirty="0" err="1"/>
              <a:t>уписаним</a:t>
            </a:r>
            <a:r>
              <a:rPr lang="en-US" dirty="0"/>
              <a:t> у </a:t>
            </a:r>
            <a:r>
              <a:rPr lang="en-US" dirty="0" err="1"/>
              <a:t>регистар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smtClean="0"/>
              <a:t>НБС</a:t>
            </a:r>
            <a:endParaRPr lang="sr-Cyrl-R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dirty="0" smtClean="0"/>
              <a:t>Ако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/>
              <a:t>износ</a:t>
            </a:r>
            <a:r>
              <a:rPr lang="en-US" dirty="0"/>
              <a:t> </a:t>
            </a:r>
            <a:r>
              <a:rPr lang="en-US" dirty="0" err="1"/>
              <a:t>средстава</a:t>
            </a:r>
            <a:r>
              <a:rPr lang="en-US" dirty="0"/>
              <a:t> </a:t>
            </a:r>
            <a:r>
              <a:rPr lang="en-US" dirty="0" err="1"/>
              <a:t>већи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650.000 </a:t>
            </a:r>
            <a:r>
              <a:rPr lang="en-US" dirty="0" err="1" smtClean="0"/>
              <a:t>динара</a:t>
            </a:r>
            <a:r>
              <a:rPr lang="en-US" dirty="0" smtClean="0"/>
              <a:t> </a:t>
            </a:r>
            <a:r>
              <a:rPr lang="sr-Cyrl-RS" dirty="0" smtClean="0"/>
              <a:t>и </a:t>
            </a:r>
            <a:r>
              <a:rPr lang="en-US" dirty="0" err="1" smtClean="0"/>
              <a:t>субјект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припада</a:t>
            </a:r>
            <a:r>
              <a:rPr lang="en-US" dirty="0"/>
              <a:t> </a:t>
            </a:r>
            <a:r>
              <a:rPr lang="en-US" dirty="0" err="1"/>
              <a:t>јавном</a:t>
            </a:r>
            <a:r>
              <a:rPr lang="en-US" dirty="0"/>
              <a:t> </a:t>
            </a:r>
            <a:r>
              <a:rPr lang="en-US" dirty="0" err="1" smtClean="0"/>
              <a:t>сектору</a:t>
            </a:r>
            <a:r>
              <a:rPr lang="sr-Cyrl-RS" dirty="0" smtClean="0"/>
              <a:t>, у року од  20 дана од дана потписивања уговора  </a:t>
            </a:r>
            <a:r>
              <a:rPr lang="en-US" dirty="0" err="1" smtClean="0"/>
              <a:t>достав</a:t>
            </a:r>
            <a:r>
              <a:rPr lang="sr-Cyrl-RS" dirty="0" err="1"/>
              <a:t>ља</a:t>
            </a:r>
            <a:r>
              <a:rPr lang="en-US" dirty="0"/>
              <a:t> </a:t>
            </a:r>
            <a:r>
              <a:rPr lang="en-US" dirty="0" err="1" smtClean="0"/>
              <a:t>банкарск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гаранциј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 smtClean="0"/>
              <a:t>авалиран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мениц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банке</a:t>
            </a:r>
            <a:r>
              <a:rPr lang="en-US" dirty="0" smtClean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 smtClean="0"/>
              <a:t>роком</a:t>
            </a:r>
            <a:r>
              <a:rPr lang="en-US" dirty="0" smtClean="0"/>
              <a:t> </a:t>
            </a:r>
            <a:r>
              <a:rPr lang="en-US" dirty="0" err="1" smtClean="0"/>
              <a:t>важности</a:t>
            </a:r>
            <a:r>
              <a:rPr lang="en-US" dirty="0" smtClean="0"/>
              <a:t> </a:t>
            </a:r>
            <a:r>
              <a:rPr lang="en-US" dirty="0" err="1"/>
              <a:t>најмање</a:t>
            </a:r>
            <a:r>
              <a:rPr lang="en-US" dirty="0"/>
              <a:t> 6 </a:t>
            </a:r>
            <a:r>
              <a:rPr lang="en-US" dirty="0" err="1"/>
              <a:t>месеци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рока</a:t>
            </a:r>
            <a:r>
              <a:rPr lang="en-US" dirty="0"/>
              <a:t> </a:t>
            </a:r>
            <a:r>
              <a:rPr lang="en-US" dirty="0" err="1"/>
              <a:t>завршетка</a:t>
            </a:r>
            <a:r>
              <a:rPr lang="en-US" dirty="0"/>
              <a:t> </a:t>
            </a:r>
            <a:r>
              <a:rPr lang="en-US" dirty="0" err="1" smtClean="0"/>
              <a:t>пројекта</a:t>
            </a:r>
            <a:endParaRPr lang="sr-Cyrl-RS" dirty="0" smtClean="0"/>
          </a:p>
          <a:p>
            <a:pPr algn="just">
              <a:buFontTx/>
              <a:buChar char="-"/>
            </a:pPr>
            <a:endParaRPr lang="ru-RU" dirty="0"/>
          </a:p>
          <a:p>
            <a:pPr marL="0" lvl="0" indent="0" algn="ctr">
              <a:buNone/>
            </a:pPr>
            <a:endParaRPr lang="ru-RU" sz="1800" i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11. </a:t>
            </a:r>
            <a:r>
              <a:rPr lang="sr-Cyrl-RS" sz="3200" b="1" dirty="0" smtClean="0">
                <a:solidFill>
                  <a:schemeClr val="bg1"/>
                </a:solidFill>
              </a:rPr>
              <a:t>НАЧИН ДОСТАВЉАЊА ПРИЈАВА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125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Пријава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се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подноси</a:t>
            </a:r>
            <a:r>
              <a:rPr lang="en-US" dirty="0">
                <a:latin typeface="Calibri" panose="020F0502020204030204" pitchFamily="34" charset="0"/>
              </a:rPr>
              <a:t> у </a:t>
            </a:r>
            <a:r>
              <a:rPr lang="en-US" dirty="0" err="1">
                <a:latin typeface="Calibri" panose="020F0502020204030204" pitchFamily="34" charset="0"/>
              </a:rPr>
              <a:t>писaној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форми</a:t>
            </a:r>
            <a:r>
              <a:rPr lang="en-US" dirty="0">
                <a:latin typeface="Calibri" panose="020F0502020204030204" pitchFamily="34" charset="0"/>
              </a:rPr>
              <a:t> и </a:t>
            </a:r>
            <a:r>
              <a:rPr lang="en-US" dirty="0" err="1" smtClean="0">
                <a:latin typeface="Calibri" panose="020F0502020204030204" pitchFamily="34" charset="0"/>
              </a:rPr>
              <a:t>електронск</a:t>
            </a:r>
            <a:r>
              <a:rPr lang="sr-Cyrl-RS" dirty="0" smtClean="0">
                <a:latin typeface="Calibri" panose="020F0502020204030204" pitchFamily="34" charset="0"/>
              </a:rPr>
              <a:t>ом облику на  посебном </a:t>
            </a:r>
            <a:r>
              <a:rPr lang="sr-Cyrl-RS" dirty="0" smtClean="0"/>
              <a:t>обрасцу ПК </a:t>
            </a:r>
            <a:r>
              <a:rPr lang="sr-Cyrl-RS" dirty="0" smtClean="0"/>
              <a:t>_2022</a:t>
            </a:r>
            <a:r>
              <a:rPr lang="sr-Cyrl-RS" dirty="0" smtClean="0"/>
              <a:t>. годину који  се може преузети са званичне интернет стране Секретаријата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http://www.</a:t>
            </a:r>
            <a:r>
              <a:rPr lang="sr-Latn-RS" u="sng" dirty="0" err="1">
                <a:solidFill>
                  <a:prstClr val="black"/>
                </a:solidFill>
                <a:hlinkClick r:id="rId4"/>
              </a:rPr>
              <a:t>psf.vojvodina.gov.rs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/</a:t>
            </a:r>
            <a:endParaRPr lang="sr-Cyrl-RS" u="sng" dirty="0">
              <a:solidFill>
                <a:prstClr val="black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 smtClean="0"/>
              <a:t>Секретаријат</a:t>
            </a:r>
            <a:r>
              <a:rPr lang="en-US" dirty="0" smtClean="0"/>
              <a:t> </a:t>
            </a:r>
            <a:r>
              <a:rPr lang="sr-Cyrl-RS" dirty="0"/>
              <a:t>може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подносиоца</a:t>
            </a:r>
            <a:r>
              <a:rPr lang="en-US" dirty="0"/>
              <a:t> </a:t>
            </a:r>
            <a:r>
              <a:rPr lang="en-US" dirty="0" err="1" smtClean="0"/>
              <a:t>пријаве</a:t>
            </a:r>
            <a:r>
              <a:rPr lang="sr-Cyrl-RS" dirty="0" smtClean="0"/>
              <a:t> </a:t>
            </a:r>
            <a:r>
              <a:rPr lang="en-US" dirty="0" err="1" smtClean="0"/>
              <a:t>да</a:t>
            </a:r>
            <a:r>
              <a:rPr lang="sr-Cyrl-RS" dirty="0" smtClean="0"/>
              <a:t> </a:t>
            </a:r>
            <a:r>
              <a:rPr lang="en-US" dirty="0" err="1"/>
              <a:t>затражи</a:t>
            </a:r>
            <a:r>
              <a:rPr lang="en-US" dirty="0"/>
              <a:t> </a:t>
            </a:r>
            <a:r>
              <a:rPr lang="en-US" dirty="0" err="1"/>
              <a:t>додатна</a:t>
            </a:r>
            <a:r>
              <a:rPr lang="en-US" dirty="0"/>
              <a:t> </a:t>
            </a:r>
            <a:r>
              <a:rPr lang="en-US" dirty="0" err="1"/>
              <a:t>појашњења</a:t>
            </a:r>
            <a:r>
              <a:rPr lang="en-US" dirty="0"/>
              <a:t>  и  </a:t>
            </a:r>
            <a:r>
              <a:rPr lang="sr-Cyrl-RS" dirty="0"/>
              <a:t>и</a:t>
            </a:r>
            <a:r>
              <a:rPr lang="en-US" dirty="0" err="1"/>
              <a:t>нформације</a:t>
            </a:r>
            <a:endParaRPr lang="sr-Cyrl-R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Резултате</a:t>
            </a:r>
            <a:r>
              <a:rPr lang="en-US" dirty="0" smtClean="0"/>
              <a:t> </a:t>
            </a:r>
            <a:r>
              <a:rPr lang="en-US" dirty="0" err="1"/>
              <a:t>Јавног</a:t>
            </a:r>
            <a:r>
              <a:rPr lang="en-US" dirty="0"/>
              <a:t> </a:t>
            </a:r>
            <a:r>
              <a:rPr lang="en-US" dirty="0" err="1" smtClean="0"/>
              <a:t>конкурса</a:t>
            </a:r>
            <a:r>
              <a:rPr lang="sr-Cyrl-RS" dirty="0" smtClean="0"/>
              <a:t> Секретаријат ће </a:t>
            </a:r>
            <a:r>
              <a:rPr lang="en-US" dirty="0" smtClean="0"/>
              <a:t> </a:t>
            </a:r>
            <a:r>
              <a:rPr lang="en-US" dirty="0" err="1" smtClean="0"/>
              <a:t>објав</a:t>
            </a:r>
            <a:r>
              <a:rPr lang="sr-Cyrl-RS" dirty="0" err="1" smtClean="0"/>
              <a:t>ити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својој</a:t>
            </a:r>
            <a:r>
              <a:rPr lang="en-US" dirty="0"/>
              <a:t> </a:t>
            </a:r>
            <a:r>
              <a:rPr lang="en-US" dirty="0" err="1" smtClean="0"/>
              <a:t>интернет</a:t>
            </a:r>
            <a:r>
              <a:rPr lang="en-US" dirty="0" smtClean="0"/>
              <a:t> </a:t>
            </a:r>
            <a:r>
              <a:rPr lang="en-US" dirty="0" err="1" smtClean="0"/>
              <a:t>страници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8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КОНТАКТИ</a:t>
            </a:r>
            <a:endParaRPr lang="en-US" sz="32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536504"/>
          </a:xfrm>
        </p:spPr>
        <p:txBody>
          <a:bodyPr/>
          <a:lstStyle/>
          <a:p>
            <a:pPr marL="0" indent="0" algn="ctr">
              <a:buNone/>
            </a:pPr>
            <a:endParaRPr lang="ru-RU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5"/>
            </a:endParaRPr>
          </a:p>
          <a:p>
            <a:pPr marL="0" indent="0" algn="ctr">
              <a:buNone/>
            </a:pPr>
            <a:endParaRPr lang="sr-Cyrl-RS" sz="2600" dirty="0" smtClean="0"/>
          </a:p>
          <a:p>
            <a:pPr marL="0" indent="0" algn="ctr">
              <a:buNone/>
            </a:pPr>
            <a:r>
              <a:rPr lang="sr-Cyrl-RS" b="1" dirty="0" smtClean="0"/>
              <a:t>Бројеви телефона за контакт су:</a:t>
            </a:r>
          </a:p>
          <a:p>
            <a:pPr marL="0" indent="0" algn="ctr">
              <a:buNone/>
            </a:pPr>
            <a:r>
              <a:rPr lang="sr-Cyrl-RS" sz="2800" dirty="0" smtClean="0"/>
              <a:t> 021 487-4327   и   021 487-43</a:t>
            </a:r>
            <a:r>
              <a:rPr lang="en-US" sz="2800" dirty="0" smtClean="0"/>
              <a:t>53</a:t>
            </a:r>
            <a:endParaRPr lang="sr-Cyrl-RS" sz="2800" dirty="0" smtClean="0"/>
          </a:p>
          <a:p>
            <a:pPr marL="0" lvl="0" indent="0">
              <a:buNone/>
            </a:pPr>
            <a:endParaRPr lang="sr-Latn-RS" sz="500" b="1" dirty="0"/>
          </a:p>
          <a:p>
            <a:pPr marL="0" indent="0">
              <a:buNone/>
            </a:pPr>
            <a:r>
              <a:rPr lang="sr-Cyrl-RS" sz="2800" dirty="0" smtClean="0"/>
              <a:t>  </a:t>
            </a:r>
            <a:r>
              <a:rPr lang="sr-Cyrl-RS" b="1" dirty="0" smtClean="0"/>
              <a:t>  </a:t>
            </a:r>
            <a:r>
              <a:rPr lang="en-US" b="1" dirty="0" smtClean="0"/>
              <a:t>e-mail</a:t>
            </a:r>
            <a:r>
              <a:rPr lang="sr-Cyrl-RS" b="1" dirty="0" smtClean="0"/>
              <a:t> за контакт </a:t>
            </a:r>
            <a:r>
              <a:rPr lang="en-US" sz="2800" dirty="0" smtClean="0"/>
              <a:t>: </a:t>
            </a:r>
            <a:r>
              <a:rPr lang="en-US" sz="2800" u="sng" dirty="0" smtClean="0">
                <a:hlinkClick r:id="rId6"/>
              </a:rPr>
              <a:t>psf.konkursi@vojvodina.gov.rs</a:t>
            </a:r>
            <a:endParaRPr lang="sr-Cyrl-RS" sz="2800" dirty="0" smtClean="0"/>
          </a:p>
          <a:p>
            <a:pPr marL="0" indent="0">
              <a:buNone/>
            </a:pPr>
            <a:endParaRPr lang="sr-Cyrl-R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418803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2232248"/>
          </a:xfrm>
        </p:spPr>
        <p:txBody>
          <a:bodyPr/>
          <a:lstStyle/>
          <a:p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ФИНАНСИЈСКА ПОДРШКА СУБЈЕКТИМА КОЈИ КОРИСТЕ СРЕДСТВА ИЗ ФОНДОВА ЕВРОПСКЕ УНИЈЕ </a:t>
            </a:r>
            <a:r>
              <a:rPr lang="sr-Latn-R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ОБЕЗБЕЂУЈЕ ВИШЕ  ШАНСИ ЗА ФИНАСИРАЊЕ РАЗВОЈА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Content Placeholder 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54"/>
          <a:stretch/>
        </p:blipFill>
        <p:spPr bwMode="auto">
          <a:xfrm>
            <a:off x="5279851" y="2348880"/>
            <a:ext cx="3108573" cy="40804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31" y="3305420"/>
            <a:ext cx="4680520" cy="2185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683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ПРАВНИ ОСНОВ ЗА РАСПИСИВАЊЕ ЈАВНОГ КОНКУРСА ПОКРАЈИНСКОГ  СЕКРЕТАРИЈАТА ЗА ФИНАНСИЈЕ У 2022. ГОДИНИ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656558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en-US" dirty="0" err="1" smtClean="0">
                <a:ea typeface="Times New Roman"/>
                <a:cs typeface="Calibri"/>
              </a:rPr>
              <a:t>Одлук</a:t>
            </a:r>
            <a:r>
              <a:rPr lang="sr-Cyrl-RS" dirty="0" smtClean="0">
                <a:ea typeface="Times New Roman"/>
                <a:cs typeface="Calibri"/>
              </a:rPr>
              <a:t>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>
                <a:ea typeface="Times New Roman"/>
                <a:cs typeface="Calibri"/>
              </a:rPr>
              <a:t>о </a:t>
            </a:r>
            <a:r>
              <a:rPr lang="en-US" dirty="0" err="1">
                <a:ea typeface="Times New Roman"/>
                <a:cs typeface="Calibri"/>
              </a:rPr>
              <a:t>додели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средстава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Покрајинског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секретаријата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финансије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у 20</a:t>
            </a:r>
            <a:r>
              <a:rPr lang="sr-Cyrl-RS" dirty="0" smtClean="0">
                <a:ea typeface="Times New Roman"/>
                <a:cs typeface="Calibri"/>
              </a:rPr>
              <a:t>22</a:t>
            </a:r>
            <a:r>
              <a:rPr lang="en-US" dirty="0" smtClean="0">
                <a:ea typeface="Times New Roman"/>
                <a:cs typeface="Calibri"/>
              </a:rPr>
              <a:t>. </a:t>
            </a:r>
            <a:r>
              <a:rPr lang="en-US" dirty="0" err="1">
                <a:ea typeface="Times New Roman"/>
                <a:cs typeface="Calibri"/>
              </a:rPr>
              <a:t>години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учешће</a:t>
            </a:r>
            <a:r>
              <a:rPr lang="en-US" dirty="0">
                <a:ea typeface="Times New Roman"/>
                <a:cs typeface="Calibri"/>
              </a:rPr>
              <a:t> у </a:t>
            </a:r>
            <a:r>
              <a:rPr lang="en-US" dirty="0" err="1">
                <a:ea typeface="Times New Roman"/>
                <a:cs typeface="Calibri"/>
              </a:rPr>
              <a:t>суфинансирању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пројеката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који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финансирају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из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фондова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Европске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уније</a:t>
            </a:r>
            <a:endParaRPr lang="sr-Cyrl-RS" dirty="0">
              <a:ea typeface="Times New Roman"/>
              <a:cs typeface="Calibri"/>
            </a:endParaRPr>
          </a:p>
          <a:p>
            <a:pPr>
              <a:buFontTx/>
              <a:buChar char="-"/>
            </a:pPr>
            <a:r>
              <a:rPr lang="en-US" dirty="0" err="1">
                <a:ea typeface="Times New Roman"/>
                <a:cs typeface="Calibri"/>
              </a:rPr>
              <a:t>Покрајинск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скупштинск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одлук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о </a:t>
            </a:r>
            <a:r>
              <a:rPr lang="en-US" dirty="0" err="1">
                <a:ea typeface="Times New Roman"/>
                <a:cs typeface="Calibri"/>
              </a:rPr>
              <a:t>буџету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А</a:t>
            </a:r>
            <a:r>
              <a:rPr lang="sr-Cyrl-RS" dirty="0" smtClean="0">
                <a:ea typeface="Times New Roman"/>
                <a:cs typeface="Calibri"/>
              </a:rPr>
              <a:t>П </a:t>
            </a:r>
            <a:r>
              <a:rPr lang="en-US" dirty="0" err="1" smtClean="0">
                <a:ea typeface="Times New Roman"/>
                <a:cs typeface="Calibri"/>
              </a:rPr>
              <a:t>Војводине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20</a:t>
            </a:r>
            <a:r>
              <a:rPr lang="sr-Cyrl-RS" dirty="0" smtClean="0">
                <a:ea typeface="Times New Roman"/>
                <a:cs typeface="Calibri"/>
              </a:rPr>
              <a:t>22</a:t>
            </a:r>
            <a:r>
              <a:rPr lang="en-US" dirty="0" smtClean="0">
                <a:ea typeface="Times New Roman"/>
                <a:cs typeface="Calibri"/>
              </a:rPr>
              <a:t>. </a:t>
            </a:r>
            <a:r>
              <a:rPr lang="en-US" dirty="0" err="1" smtClean="0">
                <a:ea typeface="Times New Roman"/>
                <a:cs typeface="Calibri"/>
              </a:rPr>
              <a:t>год</a:t>
            </a:r>
            <a:r>
              <a:rPr lang="sr-Cyrl-RS" dirty="0" err="1" smtClean="0">
                <a:ea typeface="Times New Roman"/>
                <a:cs typeface="Calibri"/>
              </a:rPr>
              <a:t>ину</a:t>
            </a:r>
            <a:endParaRPr lang="sr-Cyrl-RS" dirty="0">
              <a:ea typeface="Times New Roman"/>
              <a:cs typeface="Calibri"/>
            </a:endParaRPr>
          </a:p>
          <a:p>
            <a:pPr lvl="0">
              <a:buFontTx/>
              <a:buChar char="-"/>
            </a:pPr>
            <a:r>
              <a:rPr lang="en-US" dirty="0" err="1" smtClean="0">
                <a:ea typeface="Times New Roman"/>
                <a:cs typeface="Calibri"/>
              </a:rPr>
              <a:t>Финансијски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план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Покрајинског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секретаријата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финансије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>
                <a:ea typeface="Times New Roman"/>
                <a:cs typeface="Calibri"/>
              </a:rPr>
              <a:t>з</a:t>
            </a:r>
            <a:r>
              <a:rPr lang="sr-Cyrl-RS" dirty="0" smtClean="0">
                <a:ea typeface="Times New Roman"/>
                <a:cs typeface="Calibri"/>
              </a:rPr>
              <a:t>а </a:t>
            </a:r>
            <a:r>
              <a:rPr lang="en-US" dirty="0" smtClean="0">
                <a:ea typeface="Times New Roman"/>
                <a:cs typeface="Calibri"/>
              </a:rPr>
              <a:t>20</a:t>
            </a:r>
            <a:r>
              <a:rPr lang="sr-Cyrl-RS" dirty="0" smtClean="0">
                <a:ea typeface="Times New Roman"/>
                <a:cs typeface="Calibri"/>
              </a:rPr>
              <a:t>22</a:t>
            </a:r>
            <a:r>
              <a:rPr lang="en-US" dirty="0" smtClean="0">
                <a:solidFill>
                  <a:prstClr val="black"/>
                </a:solidFill>
                <a:ea typeface="Times New Roman"/>
                <a:cs typeface="Calibri"/>
              </a:rPr>
              <a:t>. </a:t>
            </a:r>
            <a:r>
              <a:rPr lang="en-US" dirty="0" err="1" smtClean="0">
                <a:solidFill>
                  <a:prstClr val="black"/>
                </a:solidFill>
                <a:ea typeface="Times New Roman"/>
                <a:cs typeface="Calibri"/>
              </a:rPr>
              <a:t>годин</a:t>
            </a:r>
            <a:r>
              <a:rPr lang="sr-Cyrl-RS" dirty="0" smtClean="0">
                <a:solidFill>
                  <a:prstClr val="black"/>
                </a:solidFill>
                <a:ea typeface="Times New Roman"/>
                <a:cs typeface="Calibri"/>
              </a:rPr>
              <a:t>у</a:t>
            </a:r>
            <a:r>
              <a:rPr lang="en-US" dirty="0" smtClean="0">
                <a:solidFill>
                  <a:prstClr val="black"/>
                </a:solidFill>
                <a:ea typeface="Times New Roman"/>
                <a:cs typeface="Calibri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854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ВИСИНА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РАСПОЛОЖИВИХ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СРЕДСТАВА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ВРЕМЕНСКИ ОКВИР ТРАЈАЊА КОНКУРСА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728566"/>
          </a:xfrm>
        </p:spPr>
        <p:txBody>
          <a:bodyPr/>
          <a:lstStyle/>
          <a:p>
            <a:pPr>
              <a:buFontTx/>
              <a:buChar char="-"/>
            </a:pPr>
            <a:endParaRPr lang="sr-Cyrl-RS" dirty="0" smtClean="0">
              <a:solidFill>
                <a:srgbClr val="666666"/>
              </a:solidFill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Износ средстава који се додељује по првом конкурсу у 2022. години је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100.000.000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динара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  <a:p>
            <a:pPr algn="just">
              <a:buFontTx/>
              <a:buChar char="-"/>
            </a:pPr>
            <a:endParaRPr lang="sr-Cyrl-RS" dirty="0" smtClean="0">
              <a:solidFill>
                <a:srgbClr val="666666"/>
              </a:solidFill>
              <a:latin typeface="Calibri" panose="020F0502020204030204" pitchFamily="34" charset="0"/>
              <a:ea typeface="Times New Roman"/>
              <a:cs typeface="Calibri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Конкурс је отворен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o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д 24.02.2022.године до </a:t>
            </a:r>
            <a:r>
              <a:rPr lang="sr-Cyrl-RS" dirty="0" smtClean="0">
                <a:latin typeface="Calibri" panose="020F0502020204030204" pitchFamily="34" charset="0"/>
              </a:rPr>
              <a:t>05</a:t>
            </a:r>
            <a:r>
              <a:rPr lang="en-US" dirty="0" smtClean="0">
                <a:latin typeface="Calibri" panose="020F0502020204030204" pitchFamily="34" charset="0"/>
              </a:rPr>
              <a:t>.0</a:t>
            </a:r>
            <a:r>
              <a:rPr lang="sr-Cyrl-RS" dirty="0" smtClean="0">
                <a:latin typeface="Calibri" panose="020F0502020204030204" pitchFamily="34" charset="0"/>
              </a:rPr>
              <a:t>5</a:t>
            </a:r>
            <a:r>
              <a:rPr lang="en-US" dirty="0" smtClean="0">
                <a:latin typeface="Calibri" panose="020F0502020204030204" pitchFamily="34" charset="0"/>
              </a:rPr>
              <a:t>.20</a:t>
            </a:r>
            <a:r>
              <a:rPr lang="sr-Cyrl-RS" dirty="0" smtClean="0">
                <a:latin typeface="Calibri" panose="020F0502020204030204" pitchFamily="34" charset="0"/>
              </a:rPr>
              <a:t>22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r>
              <a:rPr lang="sr-Latn-RS" dirty="0" smtClean="0">
                <a:latin typeface="Calibri" panose="020F0502020204030204" pitchFamily="34" charset="0"/>
              </a:rPr>
              <a:t> </a:t>
            </a:r>
            <a:r>
              <a:rPr lang="sr-Cyrl-RS" dirty="0" smtClean="0">
                <a:latin typeface="Calibri" panose="020F0502020204030204" pitchFamily="34" charset="0"/>
              </a:rPr>
              <a:t>године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УСЛОВИ ЗА УЧЕШЋЕ НА ЈАВНОМ КОНКУРСУ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ДОДЕЛУ СРЕДСТАВА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92468"/>
            <a:ext cx="8856984" cy="4816852"/>
          </a:xfrm>
        </p:spPr>
        <p:txBody>
          <a:bodyPr/>
          <a:lstStyle/>
          <a:p>
            <a:pPr marL="0" indent="0" algn="just">
              <a:buNone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П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равно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лице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– субјект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Са с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едиште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м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територији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АП 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Војводин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е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које н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ије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директни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или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индиректни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корисник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буџета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АП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Војводине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Уговорна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страна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п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ројекту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(носилац или партнер) за пројекат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који је у току и није завршен пре истека рока за пријем пријава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CS" dirty="0" smtClean="0">
                <a:latin typeface="Calibri" panose="020F0502020204030204" pitchFamily="34" charset="0"/>
                <a:ea typeface="Calibri"/>
                <a:cs typeface="Times New Roman"/>
              </a:rPr>
              <a:t>Са обавезом  обезбеђења </a:t>
            </a:r>
            <a:r>
              <a:rPr lang="sr-Cyrl-CS" dirty="0">
                <a:latin typeface="Calibri" panose="020F0502020204030204" pitchFamily="34" charset="0"/>
                <a:ea typeface="Calibri"/>
                <a:cs typeface="Times New Roman"/>
              </a:rPr>
              <a:t>сопствених финансијских </a:t>
            </a:r>
            <a:r>
              <a:rPr lang="sr-Cyrl-CS" dirty="0" smtClean="0">
                <a:latin typeface="Calibri" panose="020F0502020204030204" pitchFamily="34" charset="0"/>
                <a:ea typeface="Calibri"/>
                <a:cs typeface="Times New Roman"/>
              </a:rPr>
              <a:t>средстава</a:t>
            </a:r>
            <a:r>
              <a:rPr lang="sr-Cyrl-CS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sr-Cyrl-CS" dirty="0" smtClean="0">
                <a:latin typeface="Calibri" panose="020F0502020204030204" pitchFamily="34" charset="0"/>
                <a:ea typeface="Calibri"/>
                <a:cs typeface="Times New Roman"/>
              </a:rPr>
              <a:t>- </a:t>
            </a:r>
            <a:r>
              <a:rPr lang="sr-Cyrl-CS" dirty="0" err="1" smtClean="0">
                <a:latin typeface="Calibri" panose="020F0502020204030204" pitchFamily="34" charset="0"/>
                <a:ea typeface="Calibri"/>
                <a:cs typeface="Times New Roman"/>
              </a:rPr>
              <a:t>суфинансирања</a:t>
            </a:r>
            <a:endParaRPr lang="en-US" dirty="0">
              <a:solidFill>
                <a:srgbClr val="666666"/>
              </a:solidFill>
              <a:latin typeface="Calibri" panose="020F0502020204030204" pitchFamily="34" charset="0"/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853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УСЛОВИ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УЧЕШЋЕ НА ЈАВНОМ КОНКУРСУ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67107"/>
            <a:ext cx="8784976" cy="46622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ea typeface="Times New Roman"/>
                <a:cs typeface="Calibri"/>
              </a:rPr>
              <a:t>Могућност подношења </a:t>
            </a:r>
            <a:r>
              <a:rPr lang="en-US" dirty="0" err="1">
                <a:ea typeface="Times New Roman"/>
                <a:cs typeface="Calibri"/>
              </a:rPr>
              <a:t>више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од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једне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пријаве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 smtClean="0">
                <a:ea typeface="Times New Roman"/>
                <a:cs typeface="Calibri"/>
              </a:rPr>
              <a:t>на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јавн</a:t>
            </a:r>
            <a:r>
              <a:rPr lang="sr-Cyrl-RS" dirty="0" smtClean="0">
                <a:ea typeface="Times New Roman"/>
                <a:cs typeface="Calibri"/>
              </a:rPr>
              <a:t>и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конкурс</a:t>
            </a:r>
            <a:endParaRPr lang="sr-Cyrl-RS" dirty="0" smtClean="0"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ea typeface="Times New Roman"/>
                <a:cs typeface="Calibri"/>
              </a:rPr>
              <a:t>М</a:t>
            </a:r>
            <a:r>
              <a:rPr lang="en-US" dirty="0" err="1" smtClean="0">
                <a:ea typeface="Times New Roman"/>
                <a:cs typeface="Calibri"/>
              </a:rPr>
              <a:t>аксимал</a:t>
            </a:r>
            <a:r>
              <a:rPr lang="sr-Cyrl-RS" dirty="0" smtClean="0">
                <a:ea typeface="Times New Roman"/>
                <a:cs typeface="Calibri"/>
              </a:rPr>
              <a:t>а</a:t>
            </a:r>
            <a:r>
              <a:rPr lang="en-US" dirty="0" smtClean="0">
                <a:ea typeface="Times New Roman"/>
                <a:cs typeface="Calibri"/>
              </a:rPr>
              <a:t>н</a:t>
            </a:r>
            <a:r>
              <a:rPr lang="sr-Cyrl-RS" dirty="0" smtClean="0">
                <a:ea typeface="Times New Roman"/>
                <a:cs typeface="Calibri"/>
              </a:rPr>
              <a:t> износ који се додељује 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sr-Cyrl-RS" dirty="0">
                <a:ea typeface="Times New Roman"/>
                <a:cs typeface="Calibri"/>
              </a:rPr>
              <a:t>једном </a:t>
            </a:r>
            <a:r>
              <a:rPr lang="sr-Cyrl-RS" dirty="0" smtClean="0">
                <a:ea typeface="Times New Roman"/>
                <a:cs typeface="Calibri"/>
              </a:rPr>
              <a:t>субјекту је </a:t>
            </a:r>
            <a:r>
              <a:rPr lang="en-US" dirty="0" smtClean="0">
                <a:ea typeface="Times New Roman"/>
                <a:cs typeface="Calibri"/>
              </a:rPr>
              <a:t>4.000.000 </a:t>
            </a:r>
            <a:r>
              <a:rPr lang="en-US" dirty="0" err="1" smtClean="0">
                <a:ea typeface="Times New Roman"/>
                <a:cs typeface="Calibri"/>
              </a:rPr>
              <a:t>динара</a:t>
            </a:r>
            <a:r>
              <a:rPr lang="sr-Cyrl-RS" dirty="0" smtClean="0">
                <a:ea typeface="Times New Roman"/>
                <a:cs typeface="Calibri"/>
              </a:rPr>
              <a:t>  док се ЈЛС из </a:t>
            </a:r>
            <a:r>
              <a:rPr lang="en-US" dirty="0" smtClean="0">
                <a:ea typeface="Times New Roman"/>
                <a:cs typeface="Calibri"/>
              </a:rPr>
              <a:t>III </a:t>
            </a:r>
            <a:r>
              <a:rPr lang="en-US" dirty="0">
                <a:ea typeface="Times New Roman"/>
                <a:cs typeface="Calibri"/>
              </a:rPr>
              <a:t>и IV </a:t>
            </a:r>
            <a:r>
              <a:rPr lang="en-US" dirty="0" err="1" smtClean="0">
                <a:ea typeface="Times New Roman"/>
                <a:cs typeface="Calibri"/>
              </a:rPr>
              <a:t>груп</a:t>
            </a:r>
            <a:r>
              <a:rPr lang="sr-Cyrl-RS" dirty="0" smtClean="0">
                <a:ea typeface="Times New Roman"/>
                <a:cs typeface="Calibri"/>
              </a:rPr>
              <a:t>е </a:t>
            </a:r>
            <a:r>
              <a:rPr lang="en-US" dirty="0" err="1" smtClean="0">
                <a:ea typeface="Times New Roman"/>
                <a:cs typeface="Calibri"/>
              </a:rPr>
              <a:t>развијености</a:t>
            </a:r>
            <a:r>
              <a:rPr lang="sr-Cyrl-RS" dirty="0" smtClean="0">
                <a:ea typeface="Times New Roman"/>
                <a:cs typeface="Calibri"/>
              </a:rPr>
              <a:t>  максимално додељује </a:t>
            </a:r>
            <a:r>
              <a:rPr lang="en-US" dirty="0" smtClean="0">
                <a:ea typeface="Times New Roman"/>
                <a:cs typeface="Calibri"/>
              </a:rPr>
              <a:t>6.000.000</a:t>
            </a:r>
            <a:r>
              <a:rPr lang="sr-Cyrl-R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ди</a:t>
            </a:r>
            <a:r>
              <a:rPr lang="sr-Cyrl-RS" dirty="0" smtClean="0">
                <a:ea typeface="Times New Roman"/>
                <a:cs typeface="Calibri"/>
              </a:rPr>
              <a:t>н</a:t>
            </a:r>
            <a:r>
              <a:rPr lang="sr-Cyrl-RS" dirty="0" smtClean="0">
                <a:solidFill>
                  <a:prstClr val="black"/>
                </a:solidFill>
                <a:ea typeface="Times New Roman"/>
                <a:cs typeface="Calibri"/>
              </a:rPr>
              <a:t>ара</a:t>
            </a:r>
            <a:endParaRPr lang="sr-Cyrl-RS" dirty="0">
              <a:solidFill>
                <a:prstClr val="black"/>
              </a:solidFill>
              <a:ea typeface="Times New Roman"/>
              <a:cs typeface="Calibri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>
                <a:ea typeface="Times New Roman"/>
                <a:cs typeface="Calibri"/>
              </a:rPr>
              <a:t>За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индиректне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кориснике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буџета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локалне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самоуправе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пријаву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подноси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надлежна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 smtClean="0">
                <a:ea typeface="Times New Roman"/>
                <a:cs typeface="Calibri"/>
              </a:rPr>
              <a:t>ЈЛС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160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ИСПРАВНА ПРИЈАВА -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ДОКУМЕНТАЦИЈА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КОЈОМ СЕ ДОКАЗУЈЕ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ИСПУЊЕНОСТ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УСЛОВА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72856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/>
              <a:t>Попуњен</a:t>
            </a:r>
            <a:r>
              <a:rPr lang="en-US" dirty="0" smtClean="0"/>
              <a:t> </a:t>
            </a:r>
            <a:r>
              <a:rPr lang="en-US" dirty="0" err="1"/>
              <a:t>образац</a:t>
            </a:r>
            <a:r>
              <a:rPr lang="en-US" dirty="0"/>
              <a:t> </a:t>
            </a:r>
            <a:r>
              <a:rPr lang="en-US" dirty="0" smtClean="0"/>
              <a:t>ПК</a:t>
            </a:r>
            <a:r>
              <a:rPr lang="sr-Cyrl-RS" dirty="0" smtClean="0"/>
              <a:t>_2022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 smtClean="0"/>
              <a:t>Пријав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Јавни</a:t>
            </a:r>
            <a:r>
              <a:rPr lang="en-US" dirty="0"/>
              <a:t> </a:t>
            </a:r>
            <a:r>
              <a:rPr lang="en-US" dirty="0" err="1" smtClean="0"/>
              <a:t>конкурс</a:t>
            </a:r>
            <a:r>
              <a:rPr lang="sr-Cyrl-RS" dirty="0" smtClean="0"/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045" algn="l"/>
                <a:tab pos="540385" algn="l"/>
                <a:tab pos="1080135" algn="l"/>
                <a:tab pos="1744980" algn="l"/>
              </a:tabLst>
            </a:pPr>
            <a:r>
              <a:rPr lang="sr-Cyrl-CS" kern="0" dirty="0" smtClean="0">
                <a:ea typeface="Calibri"/>
                <a:cs typeface="Calibri"/>
              </a:rPr>
              <a:t>Оригинал </a:t>
            </a:r>
            <a:r>
              <a:rPr lang="sr-Cyrl-CS" kern="0" dirty="0" smtClean="0">
                <a:ea typeface="Calibri"/>
                <a:cs typeface="Calibri"/>
              </a:rPr>
              <a:t>превода на </a:t>
            </a:r>
            <a:r>
              <a:rPr lang="sr-Cyrl-CS" kern="0" dirty="0">
                <a:ea typeface="Calibri"/>
                <a:cs typeface="Calibri"/>
              </a:rPr>
              <a:t>српски </a:t>
            </a:r>
            <a:r>
              <a:rPr lang="sr-Cyrl-CS" kern="0" dirty="0" smtClean="0">
                <a:ea typeface="Calibri"/>
                <a:cs typeface="Calibri"/>
              </a:rPr>
              <a:t>језик, који је сачинио овлашћени судски тумач, </a:t>
            </a:r>
            <a:r>
              <a:rPr lang="sr-Cyrl-CS" kern="0" dirty="0" smtClean="0">
                <a:ea typeface="Calibri"/>
                <a:cs typeface="Calibri"/>
              </a:rPr>
              <a:t>уговора </a:t>
            </a:r>
            <a:r>
              <a:rPr lang="sr-Cyrl-CS" kern="0" dirty="0">
                <a:ea typeface="Calibri"/>
                <a:cs typeface="Calibri"/>
              </a:rPr>
              <a:t>о донацији </a:t>
            </a:r>
            <a:r>
              <a:rPr lang="sr-Cyrl-CS" kern="0" dirty="0" smtClean="0">
                <a:ea typeface="Calibri"/>
                <a:cs typeface="Calibri"/>
              </a:rPr>
              <a:t>или партнерског споразума, којим </a:t>
            </a:r>
            <a:r>
              <a:rPr lang="sr-Cyrl-CS" kern="0" dirty="0">
                <a:ea typeface="Calibri"/>
                <a:cs typeface="Calibri"/>
              </a:rPr>
              <a:t>се доказује да је </a:t>
            </a:r>
            <a:r>
              <a:rPr lang="sr-Cyrl-CS" kern="0" dirty="0" smtClean="0">
                <a:ea typeface="Calibri"/>
                <a:cs typeface="Calibri"/>
              </a:rPr>
              <a:t>субјект </a:t>
            </a:r>
            <a:r>
              <a:rPr lang="sr-Cyrl-CS" kern="0" dirty="0" smtClean="0">
                <a:ea typeface="Calibri"/>
                <a:cs typeface="Calibri"/>
              </a:rPr>
              <a:t>уговорна страна у пројекту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045" algn="l"/>
                <a:tab pos="540385" algn="l"/>
                <a:tab pos="1080135" algn="l"/>
                <a:tab pos="1744980" algn="l"/>
              </a:tabLst>
            </a:pPr>
            <a:r>
              <a:rPr lang="sr-Cyrl-CS" dirty="0" smtClean="0">
                <a:ea typeface="Calibri"/>
                <a:cs typeface="Calibri"/>
              </a:rPr>
              <a:t>Оригинал </a:t>
            </a:r>
            <a:r>
              <a:rPr lang="sr-Cyrl-CS" dirty="0">
                <a:ea typeface="Calibri"/>
                <a:cs typeface="Calibri"/>
              </a:rPr>
              <a:t>превода на српски језик </a:t>
            </a:r>
            <a:r>
              <a:rPr lang="sr-Cyrl-CS" dirty="0" smtClean="0">
                <a:ea typeface="Calibri"/>
                <a:cs typeface="Calibri"/>
              </a:rPr>
              <a:t> документа </a:t>
            </a:r>
            <a:r>
              <a:rPr lang="sr-Cyrl-CS" dirty="0">
                <a:ea typeface="Calibri"/>
                <a:cs typeface="Calibri"/>
              </a:rPr>
              <a:t>у коме </a:t>
            </a:r>
            <a:r>
              <a:rPr lang="sr-Cyrl-CS" dirty="0" smtClean="0">
                <a:ea typeface="Calibri"/>
                <a:cs typeface="Calibri"/>
              </a:rPr>
              <a:t>је исказана </a:t>
            </a:r>
            <a:r>
              <a:rPr lang="sr-Cyrl-CS" u="sng" dirty="0">
                <a:ea typeface="Calibri"/>
                <a:cs typeface="Calibri"/>
              </a:rPr>
              <a:t>висина сопственог учешћа </a:t>
            </a:r>
            <a:r>
              <a:rPr lang="sr-Cyrl-CS" u="sng" dirty="0" smtClean="0">
                <a:ea typeface="Calibri"/>
                <a:cs typeface="Calibri"/>
              </a:rPr>
              <a:t>на </a:t>
            </a:r>
            <a:r>
              <a:rPr lang="sr-Cyrl-CS" u="sng" dirty="0" smtClean="0">
                <a:ea typeface="Calibri"/>
                <a:cs typeface="Calibri"/>
              </a:rPr>
              <a:t>пројекту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3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75836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ИСПРАВНА ПРИЈАВА -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ДОКУМЕНТАЦИЈА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КОЈОМ СЕ ДОКАЗУЈЕ ИСПУЊЕНОСТ</a:t>
            </a:r>
            <a:r>
              <a:rPr lang="sr-Cyrl-R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УСЛОВА НА КОНКУРСУ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168" y="1609101"/>
            <a:ext cx="8784976" cy="4820274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/>
              <a:t>Фотокопиј</a:t>
            </a:r>
            <a:r>
              <a:rPr lang="sr-Cyrl-RS" dirty="0"/>
              <a:t>а</a:t>
            </a:r>
            <a:r>
              <a:rPr lang="en-US" dirty="0" smtClean="0"/>
              <a:t> </a:t>
            </a:r>
            <a:r>
              <a:rPr lang="en-US" dirty="0" err="1"/>
              <a:t>потврде</a:t>
            </a:r>
            <a:r>
              <a:rPr lang="en-US" dirty="0"/>
              <a:t> о </a:t>
            </a:r>
            <a:r>
              <a:rPr lang="en-US" dirty="0" smtClean="0"/>
              <a:t>ПИБ-у)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dirty="0" smtClean="0"/>
              <a:t> </a:t>
            </a:r>
            <a:r>
              <a:rPr lang="en-US" dirty="0" err="1" smtClean="0"/>
              <a:t>Фотокопиј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акта</a:t>
            </a:r>
            <a:r>
              <a:rPr lang="en-US" dirty="0"/>
              <a:t> о </a:t>
            </a:r>
            <a:r>
              <a:rPr lang="en-US" dirty="0" err="1"/>
              <a:t>оснивању</a:t>
            </a:r>
            <a:r>
              <a:rPr lang="en-US" dirty="0"/>
              <a:t> </a:t>
            </a:r>
            <a:endParaRPr lang="sr-Cyrl-R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dirty="0" err="1" smtClean="0"/>
              <a:t>Ф</a:t>
            </a:r>
            <a:r>
              <a:rPr lang="en-US" dirty="0" err="1" smtClean="0"/>
              <a:t>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потврде</a:t>
            </a:r>
            <a:r>
              <a:rPr lang="en-US" dirty="0"/>
              <a:t>  о </a:t>
            </a:r>
            <a:r>
              <a:rPr lang="en-US" dirty="0" err="1"/>
              <a:t>регистрацији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err="1"/>
              <a:t>надлежног</a:t>
            </a:r>
            <a:r>
              <a:rPr lang="en-US" dirty="0"/>
              <a:t> </a:t>
            </a:r>
            <a:r>
              <a:rPr lang="en-US" dirty="0" err="1" smtClean="0"/>
              <a:t>органа</a:t>
            </a:r>
            <a:endParaRPr lang="sr-Cyrl-R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 smtClean="0"/>
              <a:t>Фотокопиј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/>
              <a:t>ОП </a:t>
            </a:r>
            <a:r>
              <a:rPr lang="en-US" dirty="0" err="1" smtClean="0"/>
              <a:t>обра</a:t>
            </a:r>
            <a:r>
              <a:rPr lang="sr-Cyrl-RS" dirty="0" smtClean="0"/>
              <a:t>с</a:t>
            </a:r>
            <a:r>
              <a:rPr lang="en-US" dirty="0" smtClean="0"/>
              <a:t>ц</a:t>
            </a:r>
            <a:r>
              <a:rPr lang="sr-Cyrl-RS" dirty="0" smtClean="0"/>
              <a:t>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Потврд</a:t>
            </a:r>
            <a:r>
              <a:rPr lang="sr-Cyrl-RS" dirty="0"/>
              <a:t>е</a:t>
            </a:r>
            <a:r>
              <a:rPr lang="en-US" dirty="0"/>
              <a:t> о </a:t>
            </a:r>
            <a:r>
              <a:rPr lang="en-US" dirty="0" err="1"/>
              <a:t>измиреним</a:t>
            </a:r>
            <a:r>
              <a:rPr lang="en-US" dirty="0"/>
              <a:t> </a:t>
            </a:r>
            <a:r>
              <a:rPr lang="en-US" dirty="0" err="1"/>
              <a:t>пореским</a:t>
            </a:r>
            <a:r>
              <a:rPr lang="en-US" dirty="0"/>
              <a:t> </a:t>
            </a:r>
            <a:r>
              <a:rPr lang="en-US" dirty="0" err="1"/>
              <a:t>обавезама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стариј</a:t>
            </a:r>
            <a:r>
              <a:rPr lang="sr-Cyrl-RS" dirty="0"/>
              <a:t>е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30 </a:t>
            </a:r>
            <a:r>
              <a:rPr lang="en-US" dirty="0" err="1"/>
              <a:t>дана</a:t>
            </a:r>
            <a:r>
              <a:rPr lang="en-US" dirty="0"/>
              <a:t> </a:t>
            </a:r>
            <a:r>
              <a:rPr lang="sr-Latn-RS" dirty="0" smtClean="0"/>
              <a:t>:</a:t>
            </a:r>
            <a:r>
              <a:rPr lang="sr-Cyrl-RS" dirty="0" smtClean="0"/>
              <a:t>  </a:t>
            </a:r>
            <a:r>
              <a:rPr lang="en-US" dirty="0" smtClean="0"/>
              <a:t>1.</a:t>
            </a:r>
            <a:r>
              <a:rPr lang="sr-Latn-RS" dirty="0" smtClean="0"/>
              <a:t> </a:t>
            </a:r>
            <a:r>
              <a:rPr lang="en-US" dirty="0" err="1" smtClean="0"/>
              <a:t>надлежне</a:t>
            </a:r>
            <a:r>
              <a:rPr lang="en-US" dirty="0" smtClean="0"/>
              <a:t> </a:t>
            </a:r>
            <a:r>
              <a:rPr lang="sr-Cyrl-RS" dirty="0"/>
              <a:t>Пореске </a:t>
            </a:r>
            <a:r>
              <a:rPr lang="sr-Cyrl-RS" dirty="0" smtClean="0"/>
              <a:t>управе</a:t>
            </a:r>
            <a:r>
              <a:rPr lang="sr-Latn-RS" dirty="0" smtClean="0"/>
              <a:t> </a:t>
            </a:r>
            <a:r>
              <a:rPr lang="en-US" dirty="0" smtClean="0"/>
              <a:t>и  2.</a:t>
            </a:r>
            <a:r>
              <a:rPr lang="sr-Cyrl-RS" dirty="0" smtClean="0"/>
              <a:t> локалне пореске администрације</a:t>
            </a:r>
          </a:p>
          <a:p>
            <a:pPr lvl="0" algn="just">
              <a:buFontTx/>
              <a:buChar char="-"/>
            </a:pP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3715723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ВРЕДНОВАЊЕ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ПРИЈАВА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ДОДЕЛА СРЕДСТАВА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76" y="1692277"/>
            <a:ext cx="8856984" cy="4657406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dirty="0" err="1" smtClean="0"/>
              <a:t>Поступак</a:t>
            </a:r>
            <a:r>
              <a:rPr lang="en-US" dirty="0" smtClean="0"/>
              <a:t> </a:t>
            </a:r>
            <a:r>
              <a:rPr lang="en-US" dirty="0" err="1"/>
              <a:t>Јавног</a:t>
            </a:r>
            <a:r>
              <a:rPr lang="en-US" dirty="0"/>
              <a:t> </a:t>
            </a:r>
            <a:r>
              <a:rPr lang="en-US" dirty="0" err="1"/>
              <a:t>конкурса</a:t>
            </a:r>
            <a:r>
              <a:rPr lang="en-US" dirty="0"/>
              <a:t> </a:t>
            </a:r>
            <a:r>
              <a:rPr lang="en-US" dirty="0" err="1"/>
              <a:t>спроводи</a:t>
            </a:r>
            <a:r>
              <a:rPr lang="en-US" dirty="0"/>
              <a:t> </a:t>
            </a:r>
            <a:r>
              <a:rPr lang="sr-Cyrl-RS" dirty="0" smtClean="0"/>
              <a:t>к</a:t>
            </a:r>
            <a:r>
              <a:rPr lang="en-US" dirty="0" err="1" smtClean="0"/>
              <a:t>омисија</a:t>
            </a:r>
            <a:endParaRPr lang="sr-Cyrl-RS" dirty="0"/>
          </a:p>
          <a:p>
            <a:pPr algn="just">
              <a:buFontTx/>
              <a:buChar char="-"/>
            </a:pPr>
            <a:r>
              <a:rPr lang="en-US" dirty="0" err="1" smtClean="0"/>
              <a:t>Комисија</a:t>
            </a:r>
            <a:r>
              <a:rPr lang="en-US" dirty="0" smtClean="0"/>
              <a:t> </a:t>
            </a:r>
            <a:r>
              <a:rPr lang="en-US" dirty="0" err="1"/>
              <a:t>вреднује</a:t>
            </a:r>
            <a:r>
              <a:rPr lang="en-US" dirty="0"/>
              <a:t> </a:t>
            </a:r>
            <a:r>
              <a:rPr lang="en-US" dirty="0" err="1"/>
              <a:t>пријаве</a:t>
            </a:r>
            <a:r>
              <a:rPr lang="en-US" dirty="0"/>
              <a:t> </a:t>
            </a:r>
            <a:r>
              <a:rPr lang="sr-Cyrl-RS" dirty="0" smtClean="0"/>
              <a:t>по </a:t>
            </a:r>
            <a:r>
              <a:rPr lang="sr-Cyrl-RS" dirty="0" err="1" smtClean="0"/>
              <a:t>критерујумима</a:t>
            </a:r>
            <a:r>
              <a:rPr lang="sr-Cyrl-RS" dirty="0" smtClean="0"/>
              <a:t>:</a:t>
            </a:r>
            <a:endParaRPr lang="sr-Latn-RS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значај</a:t>
            </a:r>
            <a:r>
              <a:rPr lang="en-US" sz="3200" dirty="0" smtClean="0"/>
              <a:t> </a:t>
            </a:r>
            <a:r>
              <a:rPr lang="sr-Cyrl-RS" sz="3200" dirty="0" smtClean="0"/>
              <a:t>п</a:t>
            </a:r>
            <a:r>
              <a:rPr lang="en-US" sz="3200" dirty="0" err="1" smtClean="0"/>
              <a:t>ројекта</a:t>
            </a:r>
            <a:endParaRPr lang="en-U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обезбеђеност</a:t>
            </a:r>
            <a:r>
              <a:rPr lang="en-US" sz="3200" dirty="0" smtClean="0"/>
              <a:t> </a:t>
            </a:r>
            <a:r>
              <a:rPr lang="en-US" sz="3200" dirty="0" err="1" smtClean="0"/>
              <a:t>средстава</a:t>
            </a:r>
            <a:r>
              <a:rPr lang="sr-Cyrl-RS" sz="3200" dirty="0" smtClean="0"/>
              <a:t> за с</a:t>
            </a:r>
            <a:r>
              <a:rPr lang="en-US" sz="3200" dirty="0" err="1" smtClean="0"/>
              <a:t>уфинансирање</a:t>
            </a:r>
            <a:r>
              <a:rPr lang="en-US" sz="3200" dirty="0" smtClean="0"/>
              <a:t> </a:t>
            </a:r>
            <a:r>
              <a:rPr lang="en-US" sz="3200" dirty="0" err="1" smtClean="0"/>
              <a:t>пројекта</a:t>
            </a:r>
            <a:endParaRPr lang="sr-Cyrl-RS" sz="3200" dirty="0" smtClean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степен</a:t>
            </a:r>
            <a:r>
              <a:rPr lang="en-US" sz="3200" dirty="0" smtClean="0"/>
              <a:t> </a:t>
            </a:r>
            <a:r>
              <a:rPr lang="en-US" sz="3200" dirty="0" err="1"/>
              <a:t>развијености</a:t>
            </a:r>
            <a:r>
              <a:rPr lang="en-US" sz="3200" dirty="0"/>
              <a:t> </a:t>
            </a:r>
            <a:r>
              <a:rPr lang="sr-Cyrl-RS" sz="3200" dirty="0" smtClean="0"/>
              <a:t>ЈЛС</a:t>
            </a:r>
            <a:r>
              <a:rPr lang="en-US" sz="3200" dirty="0" smtClean="0"/>
              <a:t> </a:t>
            </a:r>
            <a:r>
              <a:rPr lang="en-US" sz="3200" dirty="0" err="1"/>
              <a:t>на</a:t>
            </a:r>
            <a:r>
              <a:rPr lang="en-US" sz="3200" dirty="0"/>
              <a:t> </a:t>
            </a:r>
            <a:r>
              <a:rPr lang="en-US" sz="3200" dirty="0" err="1"/>
              <a:t>чијој</a:t>
            </a:r>
            <a:r>
              <a:rPr lang="en-US" sz="3200" dirty="0"/>
              <a:t> </a:t>
            </a:r>
            <a:r>
              <a:rPr lang="en-US" sz="3200" dirty="0" err="1"/>
              <a:t>се</a:t>
            </a:r>
            <a:r>
              <a:rPr lang="en-US" sz="3200" dirty="0"/>
              <a:t> </a:t>
            </a:r>
            <a:r>
              <a:rPr lang="en-US" sz="3200" dirty="0" err="1"/>
              <a:t>територији</a:t>
            </a:r>
            <a:r>
              <a:rPr lang="en-US" sz="3200" dirty="0"/>
              <a:t> </a:t>
            </a:r>
            <a:r>
              <a:rPr lang="sr-Cyrl-RS" sz="3200" dirty="0" smtClean="0"/>
              <a:t>п</a:t>
            </a:r>
            <a:r>
              <a:rPr lang="en-US" sz="3200" dirty="0" err="1" smtClean="0"/>
              <a:t>ројекат</a:t>
            </a:r>
            <a:r>
              <a:rPr lang="en-US" sz="3200" dirty="0" smtClean="0"/>
              <a:t> </a:t>
            </a:r>
            <a:r>
              <a:rPr lang="en-US" sz="3200" dirty="0" err="1" smtClean="0"/>
              <a:t>реализује</a:t>
            </a:r>
            <a:endParaRPr lang="en-U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континуитет</a:t>
            </a:r>
            <a:r>
              <a:rPr lang="en-US" sz="3200" dirty="0" smtClean="0"/>
              <a:t> </a:t>
            </a:r>
            <a:r>
              <a:rPr lang="en-US" sz="3200" dirty="0"/>
              <a:t>у </a:t>
            </a:r>
            <a:r>
              <a:rPr lang="en-US" sz="3200" dirty="0" err="1"/>
              <a:t>реализацији</a:t>
            </a:r>
            <a:r>
              <a:rPr lang="en-US" sz="3200" dirty="0"/>
              <a:t> </a:t>
            </a:r>
            <a:r>
              <a:rPr lang="sr-Cyrl-RS" sz="3200" dirty="0" smtClean="0"/>
              <a:t>других </a:t>
            </a:r>
            <a:r>
              <a:rPr lang="en-US" sz="3200" dirty="0" err="1" smtClean="0"/>
              <a:t>пројеката</a:t>
            </a:r>
            <a:endParaRPr lang="sr-Cyrl-RS" sz="3200" dirty="0" smtClean="0"/>
          </a:p>
          <a:p>
            <a:pPr marL="1120050" lvl="2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r-Cyrl-RS" sz="3200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  <a:p>
            <a:pPr lvl="0" algn="just">
              <a:buFontTx/>
              <a:buChar char="-"/>
            </a:pPr>
            <a:endParaRPr lang="sr-Latn-RS" dirty="0"/>
          </a:p>
          <a:p>
            <a:pPr algn="just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6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9177</TotalTime>
  <Words>669</Words>
  <Application>Microsoft Office PowerPoint</Application>
  <PresentationFormat>On-screen Show (4:3)</PresentationFormat>
  <Paragraphs>71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4_Office Theme</vt:lpstr>
      <vt:lpstr>PowerPoint Presentation</vt:lpstr>
      <vt:lpstr>1. ФИНАНСИЈСКА ПОДРШКА СУБЈЕКТИМА КОЈИ КОРИСТЕ СРЕДСТВА ИЗ ФОНДОВА ЕВРОПСКЕ УНИЈЕ  ОБЕЗБЕЂУЈЕ ВИШЕ  ШАНСИ ЗА ФИНАСИРАЊЕ РАЗВОЈА</vt:lpstr>
      <vt:lpstr>2. ПРАВНИ ОСНОВ ЗА РАСПИСИВАЊЕ ЈАВНОГ КОНКУРСА ПОКРАЈИНСКОГ  СЕКРЕТАРИЈАТА ЗА ФИНАНСИЈЕ У 2022. ГОДИНИ</vt:lpstr>
      <vt:lpstr>3. ВИСИНА РАСПОЛОЖИВИХ СРЕДСТАВА И ВРЕМЕНСКИ ОКВИР ТРАЈАЊА КОНКУРСА</vt:lpstr>
      <vt:lpstr>4. УСЛОВИ ЗА УЧЕШЋЕ НА ЈАВНОМ КОНКУРСУ – ПРАВО НА ДОДЕЛУ СРЕДСТАВА </vt:lpstr>
      <vt:lpstr>5. УСЛОВИ ЗА УЧЕШЋЕ НА ЈАВНОМ КОНКУРСУ </vt:lpstr>
      <vt:lpstr>6. ИСПРАВНА ПРИЈАВА - ДОКУМЕНТАЦИЈА КОЈОМ СЕ ДОКАЗУЈЕ ИСПУЊЕНОСТ  УСЛОВА НА КОНКУРСУ</vt:lpstr>
      <vt:lpstr>7. ИСПРАВНА ПРИЈАВА - ДОКУМЕНТАЦИЈА КОЈОМ СЕ ДОКАЗУЈЕ ИСПУЊЕНОСТ  УСЛОВА НА КОНКУРСУ</vt:lpstr>
      <vt:lpstr>8. ВРЕДНОВАЊЕ ПРИЈАВА И ДОДЕЛА СРЕДСТАВА</vt:lpstr>
      <vt:lpstr>9. ОЦЕНА ПРИЈАВА И ДОДЕЛА СРЕДСТАВА</vt:lpstr>
      <vt:lpstr>10. СРЕДСТВА ОБЕЗБЕЂЕЊА </vt:lpstr>
      <vt:lpstr>11. НАЧИН ДОСТАВЉАЊА ПРИЈАВА</vt:lpstr>
      <vt:lpstr>12. КОНТАКТИ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Verica Nadjalin</dc:creator>
  <cp:lastModifiedBy>Verica Nadjalin</cp:lastModifiedBy>
  <cp:revision>804</cp:revision>
  <cp:lastPrinted>2021-04-16T08:43:39Z</cp:lastPrinted>
  <dcterms:created xsi:type="dcterms:W3CDTF">2015-12-16T08:12:34Z</dcterms:created>
  <dcterms:modified xsi:type="dcterms:W3CDTF">2022-02-21T13:28:35Z</dcterms:modified>
</cp:coreProperties>
</file>