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355" r:id="rId2"/>
    <p:sldId id="414" r:id="rId3"/>
    <p:sldId id="476" r:id="rId4"/>
    <p:sldId id="477" r:id="rId5"/>
    <p:sldId id="411" r:id="rId6"/>
    <p:sldId id="418" r:id="rId7"/>
    <p:sldId id="424" r:id="rId8"/>
    <p:sldId id="478" r:id="rId9"/>
    <p:sldId id="479" r:id="rId10"/>
    <p:sldId id="429" r:id="rId11"/>
    <p:sldId id="434" r:id="rId12"/>
    <p:sldId id="435" r:id="rId13"/>
    <p:sldId id="441" r:id="rId14"/>
  </p:sldIdLst>
  <p:sldSz cx="9144000" cy="6858000" type="screen4x3"/>
  <p:notesSz cx="6724650" cy="97742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A9D6"/>
    <a:srgbClr val="FF99FF"/>
    <a:srgbClr val="FF00FF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2684" autoAdjust="0"/>
    <p:restoredTop sz="86325" autoAdjust="0"/>
  </p:normalViewPr>
  <p:slideViewPr>
    <p:cSldViewPr>
      <p:cViewPr varScale="1">
        <p:scale>
          <a:sx n="94" d="100"/>
          <a:sy n="94" d="100"/>
        </p:scale>
        <p:origin x="-2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88950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08413" y="0"/>
            <a:ext cx="2914650" cy="488950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r">
              <a:defRPr sz="1200"/>
            </a:lvl1pPr>
          </a:lstStyle>
          <a:p>
            <a:fld id="{0116ECA9-E3FF-4F63-BB06-4329CD7905C4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283700"/>
            <a:ext cx="2914650" cy="488950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08413" y="9283700"/>
            <a:ext cx="2914650" cy="488950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r">
              <a:defRPr sz="1200"/>
            </a:lvl1pPr>
          </a:lstStyle>
          <a:p>
            <a:fld id="{F51E11F9-EEF4-4601-9765-6DBB18D29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6967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4015" cy="488712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9079" y="0"/>
            <a:ext cx="2914015" cy="488712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r">
              <a:defRPr sz="1200"/>
            </a:lvl1pPr>
          </a:lstStyle>
          <a:p>
            <a:fld id="{C066FAA8-6A64-45D2-BE0B-983FCDC67974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33425"/>
            <a:ext cx="4886325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4" rIns="91429" bIns="457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2465" y="4642763"/>
            <a:ext cx="5379720" cy="4398407"/>
          </a:xfrm>
          <a:prstGeom prst="rect">
            <a:avLst/>
          </a:prstGeom>
        </p:spPr>
        <p:txBody>
          <a:bodyPr vert="horz" lIns="91429" tIns="45714" rIns="91429" bIns="4571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283830"/>
            <a:ext cx="2914015" cy="488712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9079" y="9283830"/>
            <a:ext cx="2914015" cy="488712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r">
              <a:defRPr sz="1200"/>
            </a:lvl1pPr>
          </a:lstStyle>
          <a:p>
            <a:fld id="{188EAE18-2DBE-4382-8297-F96B117DF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5310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8EAE18-2DBE-4382-8297-F96B117DF70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2236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8EAE18-2DBE-4382-8297-F96B117DF70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5462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8EAE18-2DBE-4382-8297-F96B117DF70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5735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107176-1082-4EC6-B8ED-61C6446C807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C839C8-070A-4357-A480-54F5FC0D8A5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4491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23E873-A30C-4408-AD3C-0B993C8E108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0A838D-2F04-4D92-9DD3-D65FF03585D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7735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16CD4-9292-4F8D-ADF6-9173D1F6036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21E434-2346-4F11-BA5E-17A7710F3F9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3548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998006-BDE5-4BD2-8508-3D25E0C7494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EB901E-DE06-4E63-B2ED-A1C37A49356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9851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48A7E-891D-4006-AB31-43D7737E862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1D88A-379B-415E-AEF3-677E10A24E8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0214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78011D-4200-437D-B252-1ED93A057D4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1F747E-72BF-4B78-A36C-9D0D4D510E7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9185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0E8C87-0C7A-4128-AC98-512840C26D6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929A56-2410-408B-82C1-F154C4E159E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2708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B5EC9-45A0-4D3E-B7F2-BA412F03776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07E903-69FB-43BA-80D7-B1CE646E63B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4002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CAB00-7EDA-41D7-AD73-E97F07AA553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1D9096-7636-47C5-8C34-3E8D9B2CF2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8884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70DCB9-D22C-4844-8FC5-02AAABD5E64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D59B0-A359-4045-9A26-96BC68A2BF9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367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AD14F0-4FF1-4B7D-ADB7-05D9B1C4A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7A192-4851-4220-8E34-D1BDBC4CC27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8280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9D124DC-7DED-49D8-B067-DEC9E7DC452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53B05CD-C2FA-4FD4-936B-0EBF7605D6C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770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sf.vojvodina.gov.rs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sf.konkursi@vojvodina.gov.rs" TargetMode="External"/><Relationship Id="rId5" Type="http://schemas.openxmlformats.org/officeDocument/2006/relationships/hyperlink" Target="http://www.psf.vojvodina.gov.rs/" TargetMode="Externa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2627784" y="647051"/>
            <a:ext cx="453650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chemeClr val="bg1"/>
                </a:solidFill>
                <a:latin typeface="Calibri" pitchFamily="34" charset="0"/>
              </a:rPr>
              <a:t>РЕПУБЛИКА СРБИЈА</a:t>
            </a:r>
          </a:p>
          <a:p>
            <a:r>
              <a:rPr lang="ru-RU" sz="1600" dirty="0">
                <a:solidFill>
                  <a:schemeClr val="bg1"/>
                </a:solidFill>
                <a:latin typeface="Calibri" pitchFamily="34" charset="0"/>
              </a:rPr>
              <a:t>АУТОНОМНА ПОКРАЈИНА ВОЈВОДИНА </a:t>
            </a:r>
          </a:p>
          <a:p>
            <a:r>
              <a:rPr lang="sr-Cyrl-RS" sz="1600" b="1" dirty="0" smtClean="0">
                <a:solidFill>
                  <a:schemeClr val="bg1"/>
                </a:solidFill>
                <a:latin typeface="Calibri" pitchFamily="34" charset="0"/>
              </a:rPr>
              <a:t>ПОКРАЈИНСКИ СЕКРЕТАРИЈАТ ЗА </a:t>
            </a:r>
            <a:r>
              <a:rPr lang="sr-Latn-RS" sz="1600" b="1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sr-Cyrl-RS" sz="1600" b="1" dirty="0" smtClean="0">
                <a:solidFill>
                  <a:schemeClr val="bg1"/>
                </a:solidFill>
                <a:latin typeface="Calibri" pitchFamily="34" charset="0"/>
              </a:rPr>
              <a:t>ФИНАНСИЈЕ</a:t>
            </a:r>
            <a:endParaRPr lang="ru-RU" sz="16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2060848"/>
            <a:ext cx="9144000" cy="4856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600" b="1" dirty="0" smtClean="0">
                <a:solidFill>
                  <a:prstClr val="white"/>
                </a:solidFill>
                <a:cs typeface="Arial" charset="0"/>
              </a:rPr>
              <a:t>ДОДЕЛА СРЕДСТАВА</a:t>
            </a:r>
          </a:p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600" b="1" dirty="0" smtClean="0">
                <a:solidFill>
                  <a:prstClr val="white"/>
                </a:solidFill>
                <a:cs typeface="Arial" charset="0"/>
              </a:rPr>
              <a:t> </a:t>
            </a:r>
            <a:r>
              <a:rPr lang="sr-Cyrl-CS" sz="3600" b="1" kern="900" dirty="0" smtClean="0">
                <a:solidFill>
                  <a:schemeClr val="bg1"/>
                </a:solidFill>
                <a:ea typeface="Times New Roman"/>
                <a:cs typeface="Calibri"/>
              </a:rPr>
              <a:t>ПОКРАЈИНСКОГ СЕКРЕТАРИЈАТА ЗА ФИНАНСИЈЕ  У 2021. ГОДИНИ </a:t>
            </a:r>
            <a:r>
              <a:rPr lang="ru-RU" sz="3600" b="1" dirty="0" smtClean="0">
                <a:solidFill>
                  <a:prstClr val="white"/>
                </a:solidFill>
                <a:cs typeface="Arial" charset="0"/>
              </a:rPr>
              <a:t>ЗА УЧЕШЋЕ У СУФИНАНСИРАЊУ ПРОЈЕКАТА КОЈИ СЕ ФИНАНСИРАЈУ </a:t>
            </a:r>
          </a:p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600" b="1" dirty="0" smtClean="0">
                <a:solidFill>
                  <a:prstClr val="white"/>
                </a:solidFill>
                <a:cs typeface="Arial" charset="0"/>
              </a:rPr>
              <a:t>ИЗ ФОНДОВА ЕВРОПСКЕ УНИЈЕ</a:t>
            </a:r>
          </a:p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ru-RU" sz="3600" b="1" i="1" dirty="0" smtClean="0">
              <a:solidFill>
                <a:prstClr val="white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200" b="1" i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ВОДИЧ ЗА</a:t>
            </a:r>
            <a:r>
              <a:rPr lang="sr-Cyrl-RS" sz="3200" b="1" i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 УЧЕСНИКЕ </a:t>
            </a:r>
            <a:r>
              <a:rPr lang="sr-Cyrl-RS" sz="3200" b="1" i="1" dirty="0" smtClean="0">
                <a:solidFill>
                  <a:prstClr val="white"/>
                </a:solidFill>
                <a:cs typeface="Arial" charset="0"/>
              </a:rPr>
              <a:t>ЈАВНОГ</a:t>
            </a:r>
            <a:r>
              <a:rPr lang="sr-Cyrl-RS" sz="3200" b="1" i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 КОНКУРСА</a:t>
            </a:r>
            <a:endParaRPr lang="ru-RU" sz="3200" b="1" i="1" dirty="0" smtClean="0">
              <a:solidFill>
                <a:prstClr val="white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ru-RU" sz="3600" b="1" i="1" dirty="0" smtClean="0">
              <a:solidFill>
                <a:prstClr val="white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b="1" i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 април,  2021. године</a:t>
            </a:r>
            <a:endParaRPr lang="sr-Cyrl-RS" sz="2000" b="1" i="1" dirty="0" smtClean="0">
              <a:solidFill>
                <a:prstClr val="white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</p:txBody>
      </p:sp>
      <p:pic>
        <p:nvPicPr>
          <p:cNvPr id="1027" name="Picture 3" descr="C:\Users\ruzica.milosevic\Desktop\2 грба за меморандум линијски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532" y="188640"/>
            <a:ext cx="2236574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7388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D:\My Documents\Slike\APV-Banner4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1492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5" descr="TRAKA-VL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29375"/>
            <a:ext cx="914400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9. ОЦЕН</a:t>
            </a:r>
            <a:r>
              <a:rPr lang="sr-Cyrl-RS" sz="32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  <a:r>
              <a:rPr lang="en-US" sz="32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ПРИЈАВА И ДОДЕЛА СРЕДСТАВА</a:t>
            </a:r>
            <a:endParaRPr lang="en-US" sz="3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92277"/>
            <a:ext cx="8784976" cy="4737097"/>
          </a:xfrm>
        </p:spPr>
        <p:txBody>
          <a:bodyPr/>
          <a:lstStyle/>
          <a:p>
            <a:pPr marL="720000"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3200" dirty="0" err="1"/>
              <a:t>допринос</a:t>
            </a:r>
            <a:r>
              <a:rPr lang="en-US" sz="3200" dirty="0"/>
              <a:t> </a:t>
            </a:r>
            <a:r>
              <a:rPr lang="en-US" sz="3200" dirty="0" err="1"/>
              <a:t>унапређењу</a:t>
            </a:r>
            <a:r>
              <a:rPr lang="en-US" sz="3200" dirty="0"/>
              <a:t> </a:t>
            </a:r>
            <a:r>
              <a:rPr lang="en-US" sz="3200" dirty="0" err="1"/>
              <a:t>родне</a:t>
            </a:r>
            <a:r>
              <a:rPr lang="en-US" sz="3200" dirty="0"/>
              <a:t> </a:t>
            </a:r>
            <a:r>
              <a:rPr lang="en-US" sz="3200" dirty="0" err="1"/>
              <a:t>равноправности</a:t>
            </a:r>
            <a:r>
              <a:rPr lang="en-US" sz="3200" dirty="0"/>
              <a:t> </a:t>
            </a:r>
            <a:endParaRPr lang="sr-Cyrl-RS" sz="3200" dirty="0"/>
          </a:p>
          <a:p>
            <a:pPr marL="720000"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3200" dirty="0" err="1"/>
              <a:t>датум</a:t>
            </a:r>
            <a:r>
              <a:rPr lang="en-US" sz="3000" dirty="0"/>
              <a:t> </a:t>
            </a:r>
            <a:r>
              <a:rPr lang="en-US" sz="3000" dirty="0" err="1"/>
              <a:t>завршетка</a:t>
            </a:r>
            <a:r>
              <a:rPr lang="en-US" sz="3000" dirty="0"/>
              <a:t> </a:t>
            </a:r>
            <a:r>
              <a:rPr lang="en-US" sz="3000" dirty="0" err="1"/>
              <a:t>Пројекта</a:t>
            </a:r>
            <a:r>
              <a:rPr lang="en-US" sz="3000" dirty="0"/>
              <a:t>.</a:t>
            </a:r>
            <a:endParaRPr lang="sr-Cyrl-RS" dirty="0" smtClean="0"/>
          </a:p>
          <a:p>
            <a:pPr>
              <a:buFontTx/>
              <a:buChar char="-"/>
            </a:pPr>
            <a:r>
              <a:rPr lang="en-US" dirty="0" err="1" smtClean="0"/>
              <a:t>Руководилац</a:t>
            </a:r>
            <a:r>
              <a:rPr lang="en-US" dirty="0" smtClean="0"/>
              <a:t> </a:t>
            </a:r>
            <a:r>
              <a:rPr lang="en-US" dirty="0" err="1" smtClean="0"/>
              <a:t>Секретаријата</a:t>
            </a:r>
            <a:r>
              <a:rPr lang="en-US" dirty="0" smtClean="0"/>
              <a:t> о </a:t>
            </a:r>
            <a:r>
              <a:rPr lang="en-US" dirty="0" err="1" smtClean="0"/>
              <a:t>додели</a:t>
            </a:r>
            <a:r>
              <a:rPr lang="en-US" dirty="0" smtClean="0"/>
              <a:t> </a:t>
            </a:r>
            <a:r>
              <a:rPr lang="en-US" dirty="0" err="1" smtClean="0"/>
              <a:t>средстава</a:t>
            </a:r>
            <a:r>
              <a:rPr lang="en-US" dirty="0" smtClean="0"/>
              <a:t> </a:t>
            </a:r>
            <a:r>
              <a:rPr lang="en-US" dirty="0" err="1" smtClean="0"/>
              <a:t>одлучује</a:t>
            </a:r>
            <a:r>
              <a:rPr lang="en-US" dirty="0" smtClean="0"/>
              <a:t> </a:t>
            </a:r>
            <a:r>
              <a:rPr lang="en-US" dirty="0" err="1" smtClean="0"/>
              <a:t>решењем</a:t>
            </a:r>
            <a:r>
              <a:rPr lang="sr-Cyrl-RS" dirty="0" smtClean="0"/>
              <a:t>  </a:t>
            </a:r>
          </a:p>
          <a:p>
            <a:pPr>
              <a:buFontTx/>
              <a:buChar char="-"/>
            </a:pPr>
            <a:r>
              <a:rPr lang="en-US" dirty="0" err="1" smtClean="0"/>
              <a:t>Секретаријат</a:t>
            </a:r>
            <a:r>
              <a:rPr lang="en-US" dirty="0" smtClean="0"/>
              <a:t> </a:t>
            </a:r>
            <a:r>
              <a:rPr lang="sr-Cyrl-RS" dirty="0" smtClean="0"/>
              <a:t>с</a:t>
            </a:r>
            <a:r>
              <a:rPr lang="en-US" dirty="0" smtClean="0"/>
              <a:t>а </a:t>
            </a:r>
            <a:r>
              <a:rPr lang="sr-Cyrl-RS" dirty="0" smtClean="0"/>
              <a:t>с</a:t>
            </a:r>
            <a:r>
              <a:rPr lang="en-US" dirty="0" err="1" smtClean="0"/>
              <a:t>убјект</a:t>
            </a:r>
            <a:r>
              <a:rPr lang="sr-Cyrl-RS" dirty="0" smtClean="0"/>
              <a:t>ом којем средства буду додељена </a:t>
            </a:r>
            <a:r>
              <a:rPr lang="en-US" dirty="0" err="1" smtClean="0"/>
              <a:t>закључује</a:t>
            </a:r>
            <a:r>
              <a:rPr lang="en-US" dirty="0" smtClean="0"/>
              <a:t> </a:t>
            </a:r>
            <a:r>
              <a:rPr lang="en-US" dirty="0" err="1"/>
              <a:t>уговор</a:t>
            </a:r>
            <a:r>
              <a:rPr lang="sr-Cyrl-RS" dirty="0"/>
              <a:t> </a:t>
            </a:r>
            <a:endParaRPr lang="sr-Cyrl-RS" dirty="0" smtClean="0"/>
          </a:p>
          <a:p>
            <a:pPr>
              <a:buFontTx/>
              <a:buChar char="-"/>
            </a:pPr>
            <a:r>
              <a:rPr lang="sr-Cyrl-CS" dirty="0" smtClean="0"/>
              <a:t>Субјект на основу потписаног уговора има обавезе достављања података и извештаја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2850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D:\My Documents\Slike\APV-Banner4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1492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5" descr="TRAKA-VL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29375"/>
            <a:ext cx="914400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sz="3200" b="1" dirty="0" smtClean="0">
                <a:solidFill>
                  <a:schemeClr val="bg1"/>
                </a:solidFill>
              </a:rPr>
              <a:t>1</a:t>
            </a:r>
            <a:r>
              <a:rPr lang="en-US" sz="3200" b="1" dirty="0" smtClean="0">
                <a:solidFill>
                  <a:schemeClr val="bg1"/>
                </a:solidFill>
              </a:rPr>
              <a:t>0. СРЕДСТВА ОБЕЗБЕЂЕЊА 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28800"/>
            <a:ext cx="8856984" cy="4800574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sr-Cyrl-RS" dirty="0"/>
              <a:t>Сви </a:t>
            </a:r>
            <a:r>
              <a:rPr lang="sr-Cyrl-RS" dirty="0" smtClean="0"/>
              <a:t>субјекти, </a:t>
            </a:r>
            <a:r>
              <a:rPr lang="sr-Cyrl-RS" dirty="0"/>
              <a:t>осим </a:t>
            </a:r>
            <a:r>
              <a:rPr lang="sr-Cyrl-RS" dirty="0" smtClean="0"/>
              <a:t>ЈЛС, </a:t>
            </a:r>
            <a:r>
              <a:rPr lang="sr-Cyrl-RS" dirty="0"/>
              <a:t>достављају </a:t>
            </a:r>
            <a:r>
              <a:rPr lang="sr-Cyrl-RS" dirty="0" smtClean="0"/>
              <a:t>две </a:t>
            </a:r>
            <a:r>
              <a:rPr lang="sr-Cyrl-RS" dirty="0"/>
              <a:t>бланко менице </a:t>
            </a:r>
            <a:r>
              <a:rPr lang="en-US" dirty="0" err="1"/>
              <a:t>са</a:t>
            </a:r>
            <a:r>
              <a:rPr lang="en-US" dirty="0"/>
              <a:t> </a:t>
            </a:r>
            <a:r>
              <a:rPr lang="en-US" dirty="0" err="1"/>
              <a:t>меничним</a:t>
            </a:r>
            <a:r>
              <a:rPr lang="en-US" dirty="0"/>
              <a:t> </a:t>
            </a:r>
            <a:r>
              <a:rPr lang="en-US" dirty="0" err="1"/>
              <a:t>овлашћењем</a:t>
            </a:r>
            <a:r>
              <a:rPr lang="en-US" dirty="0"/>
              <a:t> </a:t>
            </a:r>
            <a:r>
              <a:rPr lang="en-US" dirty="0" err="1"/>
              <a:t>уписаним</a:t>
            </a:r>
            <a:r>
              <a:rPr lang="en-US" dirty="0"/>
              <a:t> у </a:t>
            </a:r>
            <a:r>
              <a:rPr lang="en-US" dirty="0" err="1"/>
              <a:t>регистар</a:t>
            </a:r>
            <a:r>
              <a:rPr lang="en-US" dirty="0"/>
              <a:t> </a:t>
            </a:r>
            <a:r>
              <a:rPr lang="en-US" dirty="0" err="1"/>
              <a:t>код</a:t>
            </a:r>
            <a:r>
              <a:rPr lang="en-US" dirty="0"/>
              <a:t> </a:t>
            </a:r>
            <a:r>
              <a:rPr lang="en-US" dirty="0" smtClean="0"/>
              <a:t>НБС</a:t>
            </a:r>
            <a:endParaRPr lang="sr-Cyrl-RS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sr-Cyrl-RS" dirty="0" smtClean="0"/>
              <a:t>Ако </a:t>
            </a:r>
            <a:r>
              <a:rPr lang="en-US" dirty="0" err="1" smtClean="0"/>
              <a:t>је</a:t>
            </a:r>
            <a:r>
              <a:rPr lang="en-US" dirty="0" smtClean="0"/>
              <a:t> </a:t>
            </a:r>
            <a:r>
              <a:rPr lang="en-US" dirty="0" err="1"/>
              <a:t>износ</a:t>
            </a:r>
            <a:r>
              <a:rPr lang="en-US" dirty="0"/>
              <a:t> </a:t>
            </a:r>
            <a:r>
              <a:rPr lang="en-US" dirty="0" err="1"/>
              <a:t>средстава</a:t>
            </a:r>
            <a:r>
              <a:rPr lang="en-US" dirty="0"/>
              <a:t> </a:t>
            </a:r>
            <a:r>
              <a:rPr lang="en-US" dirty="0" err="1"/>
              <a:t>већи</a:t>
            </a:r>
            <a:r>
              <a:rPr lang="en-US" dirty="0"/>
              <a:t> </a:t>
            </a:r>
            <a:r>
              <a:rPr lang="en-US" dirty="0" err="1"/>
              <a:t>од</a:t>
            </a:r>
            <a:r>
              <a:rPr lang="en-US" dirty="0"/>
              <a:t> 650.000 </a:t>
            </a:r>
            <a:r>
              <a:rPr lang="en-US" dirty="0" err="1" smtClean="0"/>
              <a:t>динара</a:t>
            </a:r>
            <a:r>
              <a:rPr lang="en-US" dirty="0" smtClean="0"/>
              <a:t> </a:t>
            </a:r>
            <a:r>
              <a:rPr lang="sr-Cyrl-RS" dirty="0" smtClean="0"/>
              <a:t>и </a:t>
            </a:r>
            <a:r>
              <a:rPr lang="en-US" dirty="0" err="1" smtClean="0"/>
              <a:t>субјект</a:t>
            </a:r>
            <a:r>
              <a:rPr lang="en-US" dirty="0" smtClean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припада</a:t>
            </a:r>
            <a:r>
              <a:rPr lang="en-US" dirty="0"/>
              <a:t> </a:t>
            </a:r>
            <a:r>
              <a:rPr lang="en-US" dirty="0" err="1"/>
              <a:t>јавном</a:t>
            </a:r>
            <a:r>
              <a:rPr lang="en-US" dirty="0"/>
              <a:t> </a:t>
            </a:r>
            <a:r>
              <a:rPr lang="en-US" dirty="0" err="1" smtClean="0"/>
              <a:t>сектору</a:t>
            </a:r>
            <a:r>
              <a:rPr lang="sr-Cyrl-RS" dirty="0" smtClean="0"/>
              <a:t>, у року од  20 дана од дана потписивања уговора  </a:t>
            </a:r>
            <a:r>
              <a:rPr lang="en-US" dirty="0" err="1" smtClean="0"/>
              <a:t>достав</a:t>
            </a:r>
            <a:r>
              <a:rPr lang="sr-Cyrl-RS" dirty="0" err="1"/>
              <a:t>ља</a:t>
            </a:r>
            <a:r>
              <a:rPr lang="en-US" dirty="0"/>
              <a:t> </a:t>
            </a:r>
            <a:r>
              <a:rPr lang="en-US" dirty="0" err="1" smtClean="0"/>
              <a:t>банкарск</a:t>
            </a:r>
            <a:r>
              <a:rPr lang="sr-Cyrl-RS" dirty="0" smtClean="0"/>
              <a:t>у</a:t>
            </a:r>
            <a:r>
              <a:rPr lang="en-US" dirty="0" smtClean="0"/>
              <a:t> </a:t>
            </a:r>
            <a:r>
              <a:rPr lang="en-US" dirty="0" err="1" smtClean="0"/>
              <a:t>гаранциј</a:t>
            </a:r>
            <a:r>
              <a:rPr lang="sr-Cyrl-RS" dirty="0" smtClean="0"/>
              <a:t>у</a:t>
            </a:r>
            <a:r>
              <a:rPr lang="en-US" dirty="0" smtClean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 smtClean="0"/>
              <a:t>авалиран</a:t>
            </a:r>
            <a:r>
              <a:rPr lang="sr-Cyrl-RS" dirty="0" smtClean="0"/>
              <a:t>у</a:t>
            </a:r>
            <a:r>
              <a:rPr lang="en-US" dirty="0" smtClean="0"/>
              <a:t> </a:t>
            </a:r>
            <a:r>
              <a:rPr lang="en-US" dirty="0" err="1" smtClean="0"/>
              <a:t>мениц</a:t>
            </a:r>
            <a:r>
              <a:rPr lang="sr-Cyrl-RS" dirty="0" smtClean="0"/>
              <a:t>у</a:t>
            </a:r>
            <a:r>
              <a:rPr lang="en-US" dirty="0" smtClean="0"/>
              <a:t> </a:t>
            </a:r>
            <a:r>
              <a:rPr lang="en-US" dirty="0" err="1" smtClean="0"/>
              <a:t>банке</a:t>
            </a:r>
            <a:r>
              <a:rPr lang="en-US" dirty="0" smtClean="0"/>
              <a:t> </a:t>
            </a:r>
            <a:r>
              <a:rPr lang="en-US" dirty="0" err="1"/>
              <a:t>са</a:t>
            </a:r>
            <a:r>
              <a:rPr lang="en-US" dirty="0"/>
              <a:t> </a:t>
            </a:r>
            <a:r>
              <a:rPr lang="en-US" dirty="0" err="1" smtClean="0"/>
              <a:t>роком</a:t>
            </a:r>
            <a:r>
              <a:rPr lang="en-US" dirty="0" smtClean="0"/>
              <a:t> </a:t>
            </a:r>
            <a:r>
              <a:rPr lang="en-US" dirty="0" err="1" smtClean="0"/>
              <a:t>важности</a:t>
            </a:r>
            <a:r>
              <a:rPr lang="en-US" dirty="0" smtClean="0"/>
              <a:t> </a:t>
            </a:r>
            <a:r>
              <a:rPr lang="en-US" dirty="0" err="1"/>
              <a:t>најмање</a:t>
            </a:r>
            <a:r>
              <a:rPr lang="en-US" dirty="0"/>
              <a:t> 6 </a:t>
            </a:r>
            <a:r>
              <a:rPr lang="en-US" dirty="0" err="1"/>
              <a:t>месеци</a:t>
            </a:r>
            <a:r>
              <a:rPr lang="en-US" dirty="0"/>
              <a:t> </a:t>
            </a:r>
            <a:r>
              <a:rPr lang="en-US" dirty="0" err="1"/>
              <a:t>од</a:t>
            </a:r>
            <a:r>
              <a:rPr lang="en-US" dirty="0"/>
              <a:t> </a:t>
            </a:r>
            <a:r>
              <a:rPr lang="en-US" dirty="0" err="1"/>
              <a:t>рока</a:t>
            </a:r>
            <a:r>
              <a:rPr lang="en-US" dirty="0"/>
              <a:t> </a:t>
            </a:r>
            <a:r>
              <a:rPr lang="en-US" dirty="0" err="1"/>
              <a:t>завршетка</a:t>
            </a:r>
            <a:r>
              <a:rPr lang="en-US" dirty="0"/>
              <a:t> </a:t>
            </a:r>
            <a:r>
              <a:rPr lang="en-US" dirty="0" err="1" smtClean="0"/>
              <a:t>пројекта</a:t>
            </a:r>
            <a:endParaRPr lang="sr-Cyrl-RS" dirty="0" smtClean="0"/>
          </a:p>
          <a:p>
            <a:pPr algn="just">
              <a:buFontTx/>
              <a:buChar char="-"/>
            </a:pPr>
            <a:endParaRPr lang="ru-RU" dirty="0"/>
          </a:p>
          <a:p>
            <a:pPr marL="0" lvl="0" indent="0" algn="ctr">
              <a:buNone/>
            </a:pPr>
            <a:endParaRPr lang="ru-RU" sz="1800" i="1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6874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D:\My Documents\Slike\APV-Banner4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1492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5" descr="TRAKA-VL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29375"/>
            <a:ext cx="914400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11. </a:t>
            </a:r>
            <a:r>
              <a:rPr lang="sr-Cyrl-RS" sz="3200" b="1" dirty="0" smtClean="0">
                <a:solidFill>
                  <a:schemeClr val="bg1"/>
                </a:solidFill>
              </a:rPr>
              <a:t>НАЧИН ДОСТАВЉАЊА ПРИЈАВА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916832"/>
            <a:ext cx="8856984" cy="4512542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err="1">
                <a:latin typeface="Calibri" panose="020F0502020204030204" pitchFamily="34" charset="0"/>
              </a:rPr>
              <a:t>Пријава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се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подноси</a:t>
            </a:r>
            <a:r>
              <a:rPr lang="en-US" dirty="0">
                <a:latin typeface="Calibri" panose="020F0502020204030204" pitchFamily="34" charset="0"/>
              </a:rPr>
              <a:t> у </a:t>
            </a:r>
            <a:r>
              <a:rPr lang="en-US" dirty="0" err="1">
                <a:latin typeface="Calibri" panose="020F0502020204030204" pitchFamily="34" charset="0"/>
              </a:rPr>
              <a:t>писaној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форми</a:t>
            </a:r>
            <a:r>
              <a:rPr lang="en-US" dirty="0">
                <a:latin typeface="Calibri" panose="020F0502020204030204" pitchFamily="34" charset="0"/>
              </a:rPr>
              <a:t> и </a:t>
            </a:r>
            <a:r>
              <a:rPr lang="en-US" dirty="0" err="1" smtClean="0">
                <a:latin typeface="Calibri" panose="020F0502020204030204" pitchFamily="34" charset="0"/>
              </a:rPr>
              <a:t>електронски</a:t>
            </a:r>
            <a:r>
              <a:rPr lang="sr-Cyrl-RS" dirty="0" smtClean="0">
                <a:latin typeface="Calibri" panose="020F0502020204030204" pitchFamily="34" charset="0"/>
              </a:rPr>
              <a:t> на  посебном </a:t>
            </a:r>
            <a:r>
              <a:rPr lang="sr-Cyrl-RS" dirty="0" smtClean="0"/>
              <a:t>обрасцу ПК који  се може преузети са званичне интернет стране Секретаријата</a:t>
            </a:r>
            <a:r>
              <a:rPr lang="en-US" u="sng" dirty="0">
                <a:solidFill>
                  <a:prstClr val="black"/>
                </a:solidFill>
                <a:hlinkClick r:id="rId4"/>
              </a:rPr>
              <a:t>http://www.</a:t>
            </a:r>
            <a:r>
              <a:rPr lang="sr-Latn-RS" u="sng" dirty="0" err="1">
                <a:solidFill>
                  <a:prstClr val="black"/>
                </a:solidFill>
                <a:hlinkClick r:id="rId4"/>
              </a:rPr>
              <a:t>psf.vojvodina.gov.rs</a:t>
            </a:r>
            <a:r>
              <a:rPr lang="en-US" u="sng" dirty="0">
                <a:solidFill>
                  <a:prstClr val="black"/>
                </a:solidFill>
                <a:hlinkClick r:id="rId4"/>
              </a:rPr>
              <a:t>/</a:t>
            </a:r>
            <a:endParaRPr lang="sr-Cyrl-RS" u="sng" dirty="0">
              <a:solidFill>
                <a:prstClr val="black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 err="1" smtClean="0"/>
              <a:t>Секретаријат</a:t>
            </a:r>
            <a:r>
              <a:rPr lang="en-US" dirty="0" smtClean="0"/>
              <a:t> </a:t>
            </a:r>
            <a:r>
              <a:rPr lang="sr-Cyrl-RS" dirty="0"/>
              <a:t>може </a:t>
            </a:r>
            <a:r>
              <a:rPr lang="en-US" dirty="0" err="1"/>
              <a:t>од</a:t>
            </a:r>
            <a:r>
              <a:rPr lang="en-US" dirty="0"/>
              <a:t> </a:t>
            </a:r>
            <a:r>
              <a:rPr lang="en-US" dirty="0" err="1"/>
              <a:t>подносиоца</a:t>
            </a:r>
            <a:r>
              <a:rPr lang="en-US" dirty="0"/>
              <a:t> </a:t>
            </a:r>
            <a:r>
              <a:rPr lang="en-US" dirty="0" err="1" smtClean="0"/>
              <a:t>пријаве</a:t>
            </a:r>
            <a:r>
              <a:rPr lang="sr-Cyrl-RS" dirty="0" smtClean="0"/>
              <a:t> </a:t>
            </a:r>
            <a:r>
              <a:rPr lang="en-US" dirty="0" err="1" smtClean="0"/>
              <a:t>да</a:t>
            </a:r>
            <a:r>
              <a:rPr lang="sr-Cyrl-RS" dirty="0" smtClean="0"/>
              <a:t> </a:t>
            </a:r>
            <a:r>
              <a:rPr lang="en-US" dirty="0" err="1"/>
              <a:t>затражи</a:t>
            </a:r>
            <a:r>
              <a:rPr lang="en-US" dirty="0"/>
              <a:t> </a:t>
            </a:r>
            <a:r>
              <a:rPr lang="en-US" dirty="0" err="1"/>
              <a:t>додатна</a:t>
            </a:r>
            <a:r>
              <a:rPr lang="en-US" dirty="0"/>
              <a:t> </a:t>
            </a:r>
            <a:r>
              <a:rPr lang="en-US" dirty="0" err="1"/>
              <a:t>појашњења</a:t>
            </a:r>
            <a:r>
              <a:rPr lang="en-US" dirty="0"/>
              <a:t>  и  </a:t>
            </a:r>
            <a:r>
              <a:rPr lang="sr-Cyrl-RS" dirty="0"/>
              <a:t>и</a:t>
            </a:r>
            <a:r>
              <a:rPr lang="en-US" dirty="0" err="1"/>
              <a:t>нформације</a:t>
            </a:r>
            <a:endParaRPr lang="sr-Cyrl-R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 smtClean="0"/>
              <a:t>Резултате</a:t>
            </a:r>
            <a:r>
              <a:rPr lang="en-US" dirty="0" smtClean="0"/>
              <a:t> </a:t>
            </a:r>
            <a:r>
              <a:rPr lang="en-US" dirty="0" err="1"/>
              <a:t>Јавног</a:t>
            </a:r>
            <a:r>
              <a:rPr lang="en-US" dirty="0"/>
              <a:t> </a:t>
            </a:r>
            <a:r>
              <a:rPr lang="en-US" dirty="0" err="1" smtClean="0"/>
              <a:t>конкурса</a:t>
            </a:r>
            <a:r>
              <a:rPr lang="sr-Cyrl-RS" dirty="0" smtClean="0"/>
              <a:t> Секретаријат ће </a:t>
            </a:r>
            <a:r>
              <a:rPr lang="en-US" dirty="0" smtClean="0"/>
              <a:t> </a:t>
            </a:r>
            <a:r>
              <a:rPr lang="en-US" dirty="0" err="1" smtClean="0"/>
              <a:t>објав</a:t>
            </a:r>
            <a:r>
              <a:rPr lang="sr-Cyrl-RS" dirty="0" err="1" smtClean="0"/>
              <a:t>ити</a:t>
            </a:r>
            <a:r>
              <a:rPr lang="en-US" dirty="0" smtClean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својој</a:t>
            </a:r>
            <a:r>
              <a:rPr lang="en-US" dirty="0"/>
              <a:t> </a:t>
            </a:r>
            <a:r>
              <a:rPr lang="en-US" dirty="0" err="1" smtClean="0"/>
              <a:t>интернет</a:t>
            </a:r>
            <a:r>
              <a:rPr lang="en-US" dirty="0" smtClean="0"/>
              <a:t> </a:t>
            </a:r>
            <a:r>
              <a:rPr lang="en-US" dirty="0" err="1" smtClean="0"/>
              <a:t>страници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5285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D:\My Documents\Slike\APV-Banner4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1492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5" descr="TRAKA-VL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29375"/>
            <a:ext cx="914400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12. </a:t>
            </a:r>
            <a:r>
              <a:rPr lang="sr-Cyrl-RS" sz="3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КОНТАКТИ</a:t>
            </a:r>
            <a:endParaRPr lang="en-US" sz="32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00808"/>
            <a:ext cx="8856984" cy="4536504"/>
          </a:xfrm>
        </p:spPr>
        <p:txBody>
          <a:bodyPr/>
          <a:lstStyle/>
          <a:p>
            <a:pPr marL="0" indent="0" algn="ctr">
              <a:buNone/>
            </a:pPr>
            <a:endParaRPr lang="ru-RU" sz="28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linkClick r:id="rId5"/>
            </a:endParaRPr>
          </a:p>
          <a:p>
            <a:pPr marL="0" indent="0" algn="ctr">
              <a:buNone/>
            </a:pPr>
            <a:endParaRPr lang="sr-Cyrl-RS" sz="2600" dirty="0" smtClean="0"/>
          </a:p>
          <a:p>
            <a:pPr marL="0" indent="0" algn="ctr">
              <a:buNone/>
            </a:pPr>
            <a:r>
              <a:rPr lang="sr-Cyrl-RS" b="1" dirty="0" smtClean="0"/>
              <a:t>Бројеви телефона за контакт су:</a:t>
            </a:r>
          </a:p>
          <a:p>
            <a:pPr marL="0" indent="0" algn="ctr">
              <a:buNone/>
            </a:pPr>
            <a:r>
              <a:rPr lang="sr-Cyrl-RS" sz="2800" dirty="0" smtClean="0"/>
              <a:t> 021 487-4327   и   021 487-43</a:t>
            </a:r>
            <a:r>
              <a:rPr lang="en-US" sz="2800" dirty="0" smtClean="0"/>
              <a:t>53</a:t>
            </a:r>
            <a:endParaRPr lang="sr-Cyrl-RS" sz="2800" dirty="0" smtClean="0"/>
          </a:p>
          <a:p>
            <a:pPr marL="0" lvl="0" indent="0">
              <a:buNone/>
            </a:pPr>
            <a:endParaRPr lang="sr-Latn-RS" sz="500" b="1" dirty="0"/>
          </a:p>
          <a:p>
            <a:pPr marL="0" indent="0">
              <a:buNone/>
            </a:pPr>
            <a:r>
              <a:rPr lang="sr-Cyrl-RS" sz="2800" dirty="0" smtClean="0"/>
              <a:t>  </a:t>
            </a:r>
            <a:r>
              <a:rPr lang="sr-Cyrl-RS" b="1" dirty="0" smtClean="0"/>
              <a:t>  </a:t>
            </a:r>
            <a:r>
              <a:rPr lang="en-US" b="1" dirty="0" smtClean="0"/>
              <a:t>e-mail</a:t>
            </a:r>
            <a:r>
              <a:rPr lang="sr-Cyrl-RS" b="1" dirty="0" smtClean="0"/>
              <a:t> за контакт </a:t>
            </a:r>
            <a:r>
              <a:rPr lang="en-US" sz="2800" dirty="0" smtClean="0"/>
              <a:t>: </a:t>
            </a:r>
            <a:r>
              <a:rPr lang="en-US" sz="2800" u="sng" dirty="0" smtClean="0">
                <a:hlinkClick r:id="rId6"/>
              </a:rPr>
              <a:t>psf.konkursi@vojvodina.gov.rs</a:t>
            </a:r>
            <a:endParaRPr lang="sr-Cyrl-RS" sz="2800" dirty="0" smtClean="0"/>
          </a:p>
          <a:p>
            <a:pPr marL="0" indent="0">
              <a:buNone/>
            </a:pPr>
            <a:endParaRPr lang="sr-Cyrl-RS" sz="2800" u="sng" dirty="0" smtClean="0"/>
          </a:p>
        </p:txBody>
      </p:sp>
    </p:spTree>
    <p:extLst>
      <p:ext uri="{BB962C8B-B14F-4D97-AF65-F5344CB8AC3E}">
        <p14:creationId xmlns:p14="http://schemas.microsoft.com/office/powerpoint/2010/main" val="4188038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D:\My Documents\Slike\APV-Banner4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348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5" descr="TRAKA-VL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29375"/>
            <a:ext cx="914400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2232248"/>
          </a:xfrm>
        </p:spPr>
        <p:txBody>
          <a:bodyPr/>
          <a:lstStyle/>
          <a:p>
            <a:r>
              <a:rPr lang="sr-Cyrl-R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sr-Cyrl-R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ФИНАНСИЈСКА ПОДРШКА СУБЈЕКТИМА КОЈИ КОРИСТЕ СРЕДСТВА ИЗ ФОНДОВА ЕВРОПСКЕ УНИЈЕ </a:t>
            </a:r>
            <a:r>
              <a:rPr lang="sr-Latn-RS" sz="1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r-Latn-RS" sz="1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Cyrl-R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ОБЕЗБЕЂУЈЕ ВИШЕ  ШАНСИ ЗА ФИНАСИРАЊЕ РАЗВОЈА</a:t>
            </a: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Content Placeholder 2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054"/>
          <a:stretch/>
        </p:blipFill>
        <p:spPr bwMode="auto">
          <a:xfrm>
            <a:off x="5279851" y="2348880"/>
            <a:ext cx="3108573" cy="408049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331" y="3305420"/>
            <a:ext cx="4680520" cy="2185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6835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D:\My Documents\Slike\APV-Banner4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1492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5" descr="TRAKA-VL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29375"/>
            <a:ext cx="914400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/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</a:t>
            </a:r>
            <a:r>
              <a:rPr lang="sr-Cyrl-R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ПРАВНИ ОСНОВ ЗА РАСПИСИВАЊЕ ЈАВНОГ КОНКУРСА ПОКРАЈИНСКОГ  СЕКРЕТАРИЈАТА ЗА ФИНАНСИЈЕ У 2021. ГОДИНИ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84976" cy="4656558"/>
          </a:xfrm>
        </p:spPr>
        <p:txBody>
          <a:bodyPr/>
          <a:lstStyle/>
          <a:p>
            <a:pPr lvl="0">
              <a:buFontTx/>
              <a:buChar char="-"/>
            </a:pPr>
            <a:r>
              <a:rPr lang="en-US" dirty="0" err="1" smtClean="0">
                <a:ea typeface="Times New Roman"/>
                <a:cs typeface="Calibri"/>
              </a:rPr>
              <a:t>Одлук</a:t>
            </a:r>
            <a:r>
              <a:rPr lang="sr-Cyrl-RS" dirty="0" smtClean="0">
                <a:ea typeface="Times New Roman"/>
                <a:cs typeface="Calibri"/>
              </a:rPr>
              <a:t>а</a:t>
            </a:r>
            <a:r>
              <a:rPr lang="en-US" dirty="0" smtClean="0">
                <a:ea typeface="Times New Roman"/>
                <a:cs typeface="Calibri"/>
              </a:rPr>
              <a:t> </a:t>
            </a:r>
            <a:r>
              <a:rPr lang="en-US" dirty="0">
                <a:ea typeface="Times New Roman"/>
                <a:cs typeface="Calibri"/>
              </a:rPr>
              <a:t>о </a:t>
            </a:r>
            <a:r>
              <a:rPr lang="en-US" dirty="0" err="1">
                <a:ea typeface="Times New Roman"/>
                <a:cs typeface="Calibri"/>
              </a:rPr>
              <a:t>додели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en-US" dirty="0" err="1">
                <a:ea typeface="Times New Roman"/>
                <a:cs typeface="Calibri"/>
              </a:rPr>
              <a:t>средстава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en-US" dirty="0" err="1">
                <a:ea typeface="Times New Roman"/>
                <a:cs typeface="Calibri"/>
              </a:rPr>
              <a:t>Покрајинског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en-US" dirty="0" err="1">
                <a:ea typeface="Times New Roman"/>
                <a:cs typeface="Calibri"/>
              </a:rPr>
              <a:t>секретаријата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en-US" dirty="0" err="1">
                <a:ea typeface="Times New Roman"/>
                <a:cs typeface="Calibri"/>
              </a:rPr>
              <a:t>за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en-US" dirty="0" err="1">
                <a:ea typeface="Times New Roman"/>
                <a:cs typeface="Calibri"/>
              </a:rPr>
              <a:t>финансије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en-US" dirty="0" smtClean="0">
                <a:ea typeface="Times New Roman"/>
                <a:cs typeface="Calibri"/>
              </a:rPr>
              <a:t>у 20</a:t>
            </a:r>
            <a:r>
              <a:rPr lang="sr-Cyrl-RS" dirty="0" smtClean="0">
                <a:ea typeface="Times New Roman"/>
                <a:cs typeface="Calibri"/>
              </a:rPr>
              <a:t>21</a:t>
            </a:r>
            <a:r>
              <a:rPr lang="en-US" dirty="0" smtClean="0">
                <a:ea typeface="Times New Roman"/>
                <a:cs typeface="Calibri"/>
              </a:rPr>
              <a:t>. </a:t>
            </a:r>
            <a:r>
              <a:rPr lang="en-US" dirty="0" err="1">
                <a:ea typeface="Times New Roman"/>
                <a:cs typeface="Calibri"/>
              </a:rPr>
              <a:t>години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en-US" dirty="0" err="1">
                <a:ea typeface="Times New Roman"/>
                <a:cs typeface="Calibri"/>
              </a:rPr>
              <a:t>за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en-US" dirty="0" err="1">
                <a:ea typeface="Times New Roman"/>
                <a:cs typeface="Calibri"/>
              </a:rPr>
              <a:t>учешће</a:t>
            </a:r>
            <a:r>
              <a:rPr lang="en-US" dirty="0">
                <a:ea typeface="Times New Roman"/>
                <a:cs typeface="Calibri"/>
              </a:rPr>
              <a:t> у </a:t>
            </a:r>
            <a:r>
              <a:rPr lang="en-US" dirty="0" err="1">
                <a:ea typeface="Times New Roman"/>
                <a:cs typeface="Calibri"/>
              </a:rPr>
              <a:t>суфинансирању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en-US" dirty="0" err="1">
                <a:ea typeface="Times New Roman"/>
                <a:cs typeface="Calibri"/>
              </a:rPr>
              <a:t>пројеката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en-US" dirty="0" err="1">
                <a:ea typeface="Times New Roman"/>
                <a:cs typeface="Calibri"/>
              </a:rPr>
              <a:t>који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en-US" dirty="0" err="1">
                <a:ea typeface="Times New Roman"/>
                <a:cs typeface="Calibri"/>
              </a:rPr>
              <a:t>се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en-US" dirty="0" err="1">
                <a:ea typeface="Times New Roman"/>
                <a:cs typeface="Calibri"/>
              </a:rPr>
              <a:t>финансирају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en-US" dirty="0" err="1">
                <a:ea typeface="Times New Roman"/>
                <a:cs typeface="Calibri"/>
              </a:rPr>
              <a:t>из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en-US" dirty="0" err="1">
                <a:ea typeface="Times New Roman"/>
                <a:cs typeface="Calibri"/>
              </a:rPr>
              <a:t>фондова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en-US" dirty="0" err="1">
                <a:ea typeface="Times New Roman"/>
                <a:cs typeface="Calibri"/>
              </a:rPr>
              <a:t>Европске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en-US" dirty="0" err="1" smtClean="0">
                <a:ea typeface="Times New Roman"/>
                <a:cs typeface="Calibri"/>
              </a:rPr>
              <a:t>уније</a:t>
            </a:r>
            <a:endParaRPr lang="sr-Cyrl-RS" dirty="0">
              <a:ea typeface="Times New Roman"/>
              <a:cs typeface="Calibri"/>
            </a:endParaRPr>
          </a:p>
          <a:p>
            <a:pPr>
              <a:buFontTx/>
              <a:buChar char="-"/>
            </a:pPr>
            <a:r>
              <a:rPr lang="en-US" dirty="0" err="1">
                <a:ea typeface="Times New Roman"/>
                <a:cs typeface="Calibri"/>
              </a:rPr>
              <a:t>Покрајинск</a:t>
            </a:r>
            <a:r>
              <a:rPr lang="sr-Cyrl-RS" dirty="0">
                <a:ea typeface="Times New Roman"/>
                <a:cs typeface="Calibri"/>
              </a:rPr>
              <a:t>а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en-US" dirty="0" err="1">
                <a:ea typeface="Times New Roman"/>
                <a:cs typeface="Calibri"/>
              </a:rPr>
              <a:t>скупштинск</a:t>
            </a:r>
            <a:r>
              <a:rPr lang="sr-Cyrl-RS" dirty="0">
                <a:ea typeface="Times New Roman"/>
                <a:cs typeface="Calibri"/>
              </a:rPr>
              <a:t>а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en-US" dirty="0" err="1">
                <a:ea typeface="Times New Roman"/>
                <a:cs typeface="Calibri"/>
              </a:rPr>
              <a:t>одлук</a:t>
            </a:r>
            <a:r>
              <a:rPr lang="sr-Cyrl-RS" dirty="0">
                <a:ea typeface="Times New Roman"/>
                <a:cs typeface="Calibri"/>
              </a:rPr>
              <a:t>а</a:t>
            </a:r>
            <a:r>
              <a:rPr lang="en-US" dirty="0">
                <a:ea typeface="Times New Roman"/>
                <a:cs typeface="Calibri"/>
              </a:rPr>
              <a:t> о </a:t>
            </a:r>
            <a:r>
              <a:rPr lang="en-US" dirty="0" err="1">
                <a:ea typeface="Times New Roman"/>
                <a:cs typeface="Calibri"/>
              </a:rPr>
              <a:t>буџету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en-US" dirty="0" smtClean="0">
                <a:ea typeface="Times New Roman"/>
                <a:cs typeface="Calibri"/>
              </a:rPr>
              <a:t>А</a:t>
            </a:r>
            <a:r>
              <a:rPr lang="sr-Cyrl-RS" dirty="0" smtClean="0">
                <a:ea typeface="Times New Roman"/>
                <a:cs typeface="Calibri"/>
              </a:rPr>
              <a:t>П </a:t>
            </a:r>
            <a:r>
              <a:rPr lang="en-US" dirty="0" err="1" smtClean="0">
                <a:ea typeface="Times New Roman"/>
                <a:cs typeface="Calibri"/>
              </a:rPr>
              <a:t>Војводине</a:t>
            </a:r>
            <a:r>
              <a:rPr lang="en-US" dirty="0" smtClean="0">
                <a:ea typeface="Times New Roman"/>
                <a:cs typeface="Calibri"/>
              </a:rPr>
              <a:t> </a:t>
            </a:r>
            <a:r>
              <a:rPr lang="en-US" dirty="0" err="1">
                <a:ea typeface="Times New Roman"/>
                <a:cs typeface="Calibri"/>
              </a:rPr>
              <a:t>за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en-US" dirty="0" smtClean="0">
                <a:ea typeface="Times New Roman"/>
                <a:cs typeface="Calibri"/>
              </a:rPr>
              <a:t>20</a:t>
            </a:r>
            <a:r>
              <a:rPr lang="sr-Cyrl-RS" dirty="0" smtClean="0">
                <a:ea typeface="Times New Roman"/>
                <a:cs typeface="Calibri"/>
              </a:rPr>
              <a:t>21</a:t>
            </a:r>
            <a:r>
              <a:rPr lang="en-US" dirty="0" smtClean="0">
                <a:ea typeface="Times New Roman"/>
                <a:cs typeface="Calibri"/>
              </a:rPr>
              <a:t>. </a:t>
            </a:r>
            <a:r>
              <a:rPr lang="en-US" dirty="0" err="1" smtClean="0">
                <a:ea typeface="Times New Roman"/>
                <a:cs typeface="Calibri"/>
              </a:rPr>
              <a:t>год</a:t>
            </a:r>
            <a:r>
              <a:rPr lang="sr-Cyrl-RS" dirty="0" err="1" smtClean="0">
                <a:ea typeface="Times New Roman"/>
                <a:cs typeface="Calibri"/>
              </a:rPr>
              <a:t>ину</a:t>
            </a:r>
            <a:endParaRPr lang="sr-Cyrl-RS" dirty="0">
              <a:ea typeface="Times New Roman"/>
              <a:cs typeface="Calibri"/>
            </a:endParaRPr>
          </a:p>
          <a:p>
            <a:pPr lvl="0">
              <a:buFontTx/>
              <a:buChar char="-"/>
            </a:pPr>
            <a:r>
              <a:rPr lang="en-US" dirty="0" err="1" smtClean="0">
                <a:ea typeface="Times New Roman"/>
                <a:cs typeface="Calibri"/>
              </a:rPr>
              <a:t>Финансијски</a:t>
            </a:r>
            <a:r>
              <a:rPr lang="en-US" dirty="0" smtClean="0">
                <a:ea typeface="Times New Roman"/>
                <a:cs typeface="Calibri"/>
              </a:rPr>
              <a:t> </a:t>
            </a:r>
            <a:r>
              <a:rPr lang="en-US" dirty="0" err="1" smtClean="0">
                <a:ea typeface="Times New Roman"/>
                <a:cs typeface="Calibri"/>
              </a:rPr>
              <a:t>план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en-US" dirty="0" err="1">
                <a:ea typeface="Times New Roman"/>
                <a:cs typeface="Calibri"/>
              </a:rPr>
              <a:t>Покрајинског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en-US" dirty="0" err="1">
                <a:ea typeface="Times New Roman"/>
                <a:cs typeface="Calibri"/>
              </a:rPr>
              <a:t>секретаријата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en-US" dirty="0" err="1">
                <a:ea typeface="Times New Roman"/>
                <a:cs typeface="Calibri"/>
              </a:rPr>
              <a:t>за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en-US" dirty="0" err="1">
                <a:ea typeface="Times New Roman"/>
                <a:cs typeface="Calibri"/>
              </a:rPr>
              <a:t>финансије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sr-Cyrl-RS" dirty="0">
                <a:ea typeface="Times New Roman"/>
                <a:cs typeface="Calibri"/>
              </a:rPr>
              <a:t>з</a:t>
            </a:r>
            <a:r>
              <a:rPr lang="sr-Cyrl-RS" dirty="0" smtClean="0">
                <a:ea typeface="Times New Roman"/>
                <a:cs typeface="Calibri"/>
              </a:rPr>
              <a:t>а </a:t>
            </a:r>
            <a:r>
              <a:rPr lang="en-US" dirty="0" smtClean="0">
                <a:ea typeface="Times New Roman"/>
                <a:cs typeface="Calibri"/>
              </a:rPr>
              <a:t>20</a:t>
            </a:r>
            <a:r>
              <a:rPr lang="sr-Cyrl-RS" dirty="0" smtClean="0">
                <a:ea typeface="Times New Roman"/>
                <a:cs typeface="Calibri"/>
              </a:rPr>
              <a:t>21</a:t>
            </a:r>
            <a:r>
              <a:rPr lang="en-US" dirty="0" smtClean="0">
                <a:solidFill>
                  <a:prstClr val="black"/>
                </a:solidFill>
                <a:ea typeface="Times New Roman"/>
                <a:cs typeface="Calibri"/>
              </a:rPr>
              <a:t>. </a:t>
            </a:r>
            <a:r>
              <a:rPr lang="en-US" dirty="0" err="1" smtClean="0">
                <a:solidFill>
                  <a:prstClr val="black"/>
                </a:solidFill>
                <a:ea typeface="Times New Roman"/>
                <a:cs typeface="Calibri"/>
              </a:rPr>
              <a:t>годин</a:t>
            </a:r>
            <a:r>
              <a:rPr lang="sr-Cyrl-RS" dirty="0" smtClean="0">
                <a:solidFill>
                  <a:prstClr val="black"/>
                </a:solidFill>
                <a:ea typeface="Times New Roman"/>
                <a:cs typeface="Calibri"/>
              </a:rPr>
              <a:t>у</a:t>
            </a:r>
            <a:r>
              <a:rPr lang="en-US" dirty="0" smtClean="0">
                <a:solidFill>
                  <a:prstClr val="black"/>
                </a:solidFill>
                <a:ea typeface="Times New Roman"/>
                <a:cs typeface="Calibri"/>
              </a:rPr>
              <a:t>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18543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D:\My Documents\Slike\APV-Banner4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1492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5" descr="TRAKA-VL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29375"/>
            <a:ext cx="914400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/>
          <a:lstStyle/>
          <a:p>
            <a:r>
              <a:rPr lang="en-US" sz="3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ВИСИНА </a:t>
            </a:r>
            <a:r>
              <a:rPr lang="sr-Cyrl-RS" sz="3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РАСПОЛОЖИВИХ </a:t>
            </a:r>
            <a:r>
              <a:rPr lang="en-US" sz="3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СРЕДСТАВА</a:t>
            </a:r>
            <a:r>
              <a:rPr lang="sr-Cyrl-RS" sz="3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 ВРЕМЕНСКИ ОКВИР ТРАЈАЊА КОНКУРСА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00808"/>
            <a:ext cx="8784976" cy="4728566"/>
          </a:xfrm>
        </p:spPr>
        <p:txBody>
          <a:bodyPr/>
          <a:lstStyle/>
          <a:p>
            <a:pPr>
              <a:buFontTx/>
              <a:buChar char="-"/>
            </a:pPr>
            <a:endParaRPr lang="sr-Cyrl-RS" dirty="0" smtClean="0">
              <a:solidFill>
                <a:srgbClr val="666666"/>
              </a:solidFill>
              <a:ea typeface="Times New Roman"/>
              <a:cs typeface="Calibri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r-Cyrl-RS" dirty="0" smtClean="0">
                <a:latin typeface="Calibri" panose="020F0502020204030204" pitchFamily="34" charset="0"/>
                <a:ea typeface="Times New Roman"/>
                <a:cs typeface="Calibri"/>
              </a:rPr>
              <a:t>Износ средстава који се додељује по овом конкурсу је </a:t>
            </a:r>
            <a:r>
              <a:rPr lang="en-US" dirty="0" smtClean="0">
                <a:latin typeface="Calibri" panose="020F0502020204030204" pitchFamily="34" charset="0"/>
                <a:ea typeface="Times New Roman"/>
                <a:cs typeface="Calibri"/>
              </a:rPr>
              <a:t>100.000.000</a:t>
            </a:r>
            <a:r>
              <a:rPr lang="sr-Cyrl-RS" dirty="0" smtClean="0">
                <a:latin typeface="Calibri" panose="020F0502020204030204" pitchFamily="34" charset="0"/>
                <a:ea typeface="Times New Roman"/>
                <a:cs typeface="Calibri"/>
              </a:rPr>
              <a:t> </a:t>
            </a:r>
            <a:r>
              <a:rPr lang="en-US" dirty="0" smtClean="0">
                <a:latin typeface="Calibri" panose="020F0502020204030204" pitchFamily="34" charset="0"/>
                <a:ea typeface="Times New Roman"/>
                <a:cs typeface="Calibri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ea typeface="Times New Roman"/>
                <a:cs typeface="Calibri"/>
              </a:rPr>
              <a:t>динара</a:t>
            </a:r>
            <a:endParaRPr lang="sr-Cyrl-RS" dirty="0" smtClean="0">
              <a:latin typeface="Calibri" panose="020F0502020204030204" pitchFamily="34" charset="0"/>
              <a:ea typeface="Times New Roman"/>
              <a:cs typeface="Calibri"/>
            </a:endParaRPr>
          </a:p>
          <a:p>
            <a:pPr algn="just">
              <a:buFontTx/>
              <a:buChar char="-"/>
            </a:pPr>
            <a:endParaRPr lang="sr-Cyrl-RS" dirty="0" smtClean="0">
              <a:solidFill>
                <a:srgbClr val="666666"/>
              </a:solidFill>
              <a:latin typeface="Calibri" panose="020F0502020204030204" pitchFamily="34" charset="0"/>
              <a:ea typeface="Times New Roman"/>
              <a:cs typeface="Calibri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sr-Cyrl-RS" dirty="0" smtClean="0">
                <a:latin typeface="Calibri" panose="020F0502020204030204" pitchFamily="34" charset="0"/>
                <a:ea typeface="Times New Roman"/>
                <a:cs typeface="Calibri"/>
              </a:rPr>
              <a:t>Конкурс је отворен </a:t>
            </a:r>
            <a:r>
              <a:rPr lang="en-US" dirty="0" smtClean="0">
                <a:latin typeface="Calibri" panose="020F0502020204030204" pitchFamily="34" charset="0"/>
                <a:ea typeface="Times New Roman"/>
                <a:cs typeface="Calibri"/>
              </a:rPr>
              <a:t>o</a:t>
            </a:r>
            <a:r>
              <a:rPr lang="sr-Cyrl-RS" dirty="0" smtClean="0">
                <a:latin typeface="Calibri" panose="020F0502020204030204" pitchFamily="34" charset="0"/>
                <a:ea typeface="Times New Roman"/>
                <a:cs typeface="Calibri"/>
              </a:rPr>
              <a:t>д </a:t>
            </a:r>
            <a:r>
              <a:rPr lang="en-US" dirty="0" smtClean="0">
                <a:latin typeface="Calibri" panose="020F0502020204030204" pitchFamily="34" charset="0"/>
                <a:ea typeface="Times New Roman"/>
                <a:cs typeface="Calibri"/>
              </a:rPr>
              <a:t>15</a:t>
            </a:r>
            <a:r>
              <a:rPr lang="sr-Cyrl-RS" dirty="0" smtClean="0">
                <a:latin typeface="Calibri" panose="020F0502020204030204" pitchFamily="34" charset="0"/>
                <a:ea typeface="Times New Roman"/>
                <a:cs typeface="Calibri"/>
              </a:rPr>
              <a:t>.0</a:t>
            </a:r>
            <a:r>
              <a:rPr lang="en-US" dirty="0" smtClean="0">
                <a:latin typeface="Calibri" panose="020F0502020204030204" pitchFamily="34" charset="0"/>
                <a:ea typeface="Times New Roman"/>
                <a:cs typeface="Calibri"/>
              </a:rPr>
              <a:t>4</a:t>
            </a:r>
            <a:r>
              <a:rPr lang="sr-Cyrl-RS" dirty="0" smtClean="0">
                <a:latin typeface="Calibri" panose="020F0502020204030204" pitchFamily="34" charset="0"/>
                <a:ea typeface="Times New Roman"/>
                <a:cs typeface="Calibri"/>
              </a:rPr>
              <a:t>.202</a:t>
            </a:r>
            <a:r>
              <a:rPr lang="en-US" dirty="0" smtClean="0">
                <a:latin typeface="Calibri" panose="020F0502020204030204" pitchFamily="34" charset="0"/>
                <a:ea typeface="Times New Roman"/>
                <a:cs typeface="Calibri"/>
              </a:rPr>
              <a:t>1</a:t>
            </a:r>
            <a:r>
              <a:rPr lang="sr-Cyrl-RS" dirty="0" smtClean="0">
                <a:latin typeface="Calibri" panose="020F0502020204030204" pitchFamily="34" charset="0"/>
                <a:ea typeface="Times New Roman"/>
                <a:cs typeface="Calibri"/>
              </a:rPr>
              <a:t>.године до </a:t>
            </a:r>
            <a:r>
              <a:rPr lang="en-US" dirty="0" smtClean="0">
                <a:latin typeface="Calibri" panose="020F0502020204030204" pitchFamily="34" charset="0"/>
              </a:rPr>
              <a:t>15.09.20</a:t>
            </a:r>
            <a:r>
              <a:rPr lang="sr-Cyrl-RS" dirty="0" smtClean="0">
                <a:latin typeface="Calibri" panose="020F0502020204030204" pitchFamily="34" charset="0"/>
              </a:rPr>
              <a:t>2</a:t>
            </a:r>
            <a:r>
              <a:rPr lang="en-US" dirty="0" smtClean="0">
                <a:latin typeface="Calibri" panose="020F0502020204030204" pitchFamily="34" charset="0"/>
              </a:rPr>
              <a:t>1.</a:t>
            </a:r>
            <a:r>
              <a:rPr lang="sr-Latn-RS" dirty="0" smtClean="0">
                <a:latin typeface="Calibri" panose="020F0502020204030204" pitchFamily="34" charset="0"/>
              </a:rPr>
              <a:t> </a:t>
            </a:r>
            <a:r>
              <a:rPr lang="sr-Cyrl-RS" dirty="0" smtClean="0">
                <a:latin typeface="Calibri" panose="020F0502020204030204" pitchFamily="34" charset="0"/>
              </a:rPr>
              <a:t>године</a:t>
            </a:r>
            <a:endParaRPr lang="en-US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175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D:\My Documents\Slike\APV-Banner4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1492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5" descr="TRAKA-VL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29375"/>
            <a:ext cx="914400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УСЛОВИ ЗА УЧЕШЋЕ НА ЈАВНОМ КОНКУРСУ</a:t>
            </a:r>
            <a:r>
              <a:rPr lang="sr-Cyrl-R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</a:t>
            </a: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r-Cyrl-R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ПРАВО НА ДОДЕЛУ СРЕДСТАВА</a:t>
            </a: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492468"/>
            <a:ext cx="8856984" cy="4816852"/>
          </a:xfrm>
        </p:spPr>
        <p:txBody>
          <a:bodyPr/>
          <a:lstStyle/>
          <a:p>
            <a:pPr marL="0" indent="0" algn="just">
              <a:buNone/>
            </a:pPr>
            <a:r>
              <a:rPr lang="sr-Cyrl-RS" dirty="0" smtClean="0">
                <a:latin typeface="Calibri" panose="020F0502020204030204" pitchFamily="34" charset="0"/>
                <a:ea typeface="Times New Roman"/>
                <a:cs typeface="Calibri"/>
              </a:rPr>
              <a:t>П</a:t>
            </a:r>
            <a:r>
              <a:rPr lang="en-US" dirty="0" err="1" smtClean="0">
                <a:latin typeface="Calibri" panose="020F0502020204030204" pitchFamily="34" charset="0"/>
                <a:ea typeface="Times New Roman"/>
                <a:cs typeface="Calibri"/>
              </a:rPr>
              <a:t>равно</a:t>
            </a:r>
            <a:r>
              <a:rPr lang="en-US" dirty="0" smtClean="0">
                <a:latin typeface="Calibri" panose="020F0502020204030204" pitchFamily="34" charset="0"/>
                <a:ea typeface="Times New Roman"/>
                <a:cs typeface="Calibri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/>
                <a:cs typeface="Calibri"/>
              </a:rPr>
              <a:t>лице</a:t>
            </a:r>
            <a:r>
              <a:rPr lang="en-US" dirty="0">
                <a:latin typeface="Calibri" panose="020F0502020204030204" pitchFamily="34" charset="0"/>
                <a:ea typeface="Times New Roman"/>
                <a:cs typeface="Calibri"/>
              </a:rPr>
              <a:t> </a:t>
            </a:r>
            <a:r>
              <a:rPr lang="sr-Cyrl-RS" dirty="0" smtClean="0">
                <a:latin typeface="Calibri" panose="020F0502020204030204" pitchFamily="34" charset="0"/>
                <a:ea typeface="Times New Roman"/>
                <a:cs typeface="Calibri"/>
              </a:rPr>
              <a:t>– субјект 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r-Cyrl-RS" dirty="0" smtClean="0">
                <a:latin typeface="Calibri" panose="020F0502020204030204" pitchFamily="34" charset="0"/>
                <a:ea typeface="Times New Roman"/>
                <a:cs typeface="Calibri"/>
              </a:rPr>
              <a:t>Са с</a:t>
            </a:r>
            <a:r>
              <a:rPr lang="en-US" dirty="0" err="1" smtClean="0">
                <a:latin typeface="Calibri" panose="020F0502020204030204" pitchFamily="34" charset="0"/>
                <a:ea typeface="Times New Roman"/>
                <a:cs typeface="Calibri"/>
              </a:rPr>
              <a:t>едиште</a:t>
            </a:r>
            <a:r>
              <a:rPr lang="sr-Cyrl-RS" dirty="0" smtClean="0">
                <a:latin typeface="Calibri" panose="020F0502020204030204" pitchFamily="34" charset="0"/>
                <a:ea typeface="Times New Roman"/>
                <a:cs typeface="Calibri"/>
              </a:rPr>
              <a:t>м</a:t>
            </a:r>
            <a:r>
              <a:rPr lang="en-US" dirty="0" smtClean="0">
                <a:latin typeface="Calibri" panose="020F0502020204030204" pitchFamily="34" charset="0"/>
                <a:ea typeface="Times New Roman"/>
                <a:cs typeface="Calibri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/>
                <a:cs typeface="Calibri"/>
              </a:rPr>
              <a:t>на</a:t>
            </a:r>
            <a:r>
              <a:rPr lang="en-US" dirty="0">
                <a:latin typeface="Calibri" panose="020F0502020204030204" pitchFamily="34" charset="0"/>
                <a:ea typeface="Times New Roman"/>
                <a:cs typeface="Calibri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/>
                <a:cs typeface="Calibri"/>
              </a:rPr>
              <a:t>територији</a:t>
            </a:r>
            <a:r>
              <a:rPr lang="en-US" dirty="0">
                <a:latin typeface="Calibri" panose="020F0502020204030204" pitchFamily="34" charset="0"/>
                <a:ea typeface="Times New Roman"/>
                <a:cs typeface="Calibri"/>
              </a:rPr>
              <a:t> </a:t>
            </a:r>
            <a:r>
              <a:rPr lang="en-US" dirty="0" smtClean="0">
                <a:latin typeface="Calibri" panose="020F0502020204030204" pitchFamily="34" charset="0"/>
                <a:ea typeface="Times New Roman"/>
                <a:cs typeface="Calibri"/>
              </a:rPr>
              <a:t>АП </a:t>
            </a:r>
            <a:r>
              <a:rPr lang="en-US" dirty="0" err="1" smtClean="0">
                <a:latin typeface="Calibri" panose="020F0502020204030204" pitchFamily="34" charset="0"/>
                <a:ea typeface="Times New Roman"/>
                <a:cs typeface="Calibri"/>
              </a:rPr>
              <a:t>Војводин</a:t>
            </a:r>
            <a:r>
              <a:rPr lang="sr-Cyrl-RS" dirty="0" smtClean="0">
                <a:latin typeface="Calibri" panose="020F0502020204030204" pitchFamily="34" charset="0"/>
                <a:ea typeface="Times New Roman"/>
                <a:cs typeface="Calibri"/>
              </a:rPr>
              <a:t>е</a:t>
            </a:r>
            <a:r>
              <a:rPr lang="en-US" dirty="0" smtClean="0">
                <a:latin typeface="Calibri" panose="020F0502020204030204" pitchFamily="34" charset="0"/>
                <a:ea typeface="Times New Roman"/>
                <a:cs typeface="Calibri"/>
              </a:rPr>
              <a:t> </a:t>
            </a:r>
            <a:r>
              <a:rPr lang="sr-Cyrl-RS" dirty="0" smtClean="0">
                <a:latin typeface="Calibri" panose="020F0502020204030204" pitchFamily="34" charset="0"/>
                <a:ea typeface="Times New Roman"/>
                <a:cs typeface="Calibri"/>
              </a:rPr>
              <a:t>које н</a:t>
            </a:r>
            <a:r>
              <a:rPr lang="en-US" dirty="0" err="1" smtClean="0">
                <a:latin typeface="Calibri" panose="020F0502020204030204" pitchFamily="34" charset="0"/>
                <a:ea typeface="Times New Roman"/>
                <a:cs typeface="Calibri"/>
              </a:rPr>
              <a:t>ије</a:t>
            </a:r>
            <a:r>
              <a:rPr lang="en-US" dirty="0" smtClean="0">
                <a:latin typeface="Calibri" panose="020F0502020204030204" pitchFamily="34" charset="0"/>
                <a:ea typeface="Times New Roman"/>
                <a:cs typeface="Calibri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/>
                <a:cs typeface="Calibri"/>
              </a:rPr>
              <a:t>директни</a:t>
            </a:r>
            <a:r>
              <a:rPr lang="en-US" dirty="0">
                <a:latin typeface="Calibri" panose="020F0502020204030204" pitchFamily="34" charset="0"/>
                <a:ea typeface="Times New Roman"/>
                <a:cs typeface="Calibri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/>
                <a:cs typeface="Calibri"/>
              </a:rPr>
              <a:t>или</a:t>
            </a:r>
            <a:r>
              <a:rPr lang="en-US" dirty="0">
                <a:latin typeface="Calibri" panose="020F0502020204030204" pitchFamily="34" charset="0"/>
                <a:ea typeface="Times New Roman"/>
                <a:cs typeface="Calibri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/>
                <a:cs typeface="Calibri"/>
              </a:rPr>
              <a:t>индиректни</a:t>
            </a:r>
            <a:r>
              <a:rPr lang="en-US" dirty="0">
                <a:latin typeface="Calibri" panose="020F0502020204030204" pitchFamily="34" charset="0"/>
                <a:ea typeface="Times New Roman"/>
                <a:cs typeface="Calibri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/>
                <a:cs typeface="Calibri"/>
              </a:rPr>
              <a:t>корисник</a:t>
            </a:r>
            <a:r>
              <a:rPr lang="en-US" dirty="0">
                <a:latin typeface="Calibri" panose="020F0502020204030204" pitchFamily="34" charset="0"/>
                <a:ea typeface="Times New Roman"/>
                <a:cs typeface="Calibri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/>
                <a:cs typeface="Calibri"/>
              </a:rPr>
              <a:t>буџета</a:t>
            </a:r>
            <a:r>
              <a:rPr lang="en-US" dirty="0">
                <a:latin typeface="Calibri" panose="020F0502020204030204" pitchFamily="34" charset="0"/>
                <a:ea typeface="Times New Roman"/>
                <a:cs typeface="Calibri"/>
              </a:rPr>
              <a:t> АП </a:t>
            </a:r>
            <a:r>
              <a:rPr lang="en-US" dirty="0" err="1">
                <a:latin typeface="Calibri" panose="020F0502020204030204" pitchFamily="34" charset="0"/>
                <a:ea typeface="Times New Roman"/>
                <a:cs typeface="Calibri"/>
              </a:rPr>
              <a:t>Војводине</a:t>
            </a:r>
            <a:r>
              <a:rPr lang="en-US" dirty="0">
                <a:latin typeface="Calibri" panose="020F0502020204030204" pitchFamily="34" charset="0"/>
                <a:ea typeface="Times New Roman"/>
                <a:cs typeface="Calibri"/>
              </a:rPr>
              <a:t> </a:t>
            </a:r>
            <a:endParaRPr lang="sr-Cyrl-RS" dirty="0" smtClean="0">
              <a:latin typeface="Calibri" panose="020F0502020204030204" pitchFamily="34" charset="0"/>
              <a:ea typeface="Times New Roman"/>
              <a:cs typeface="Calibri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 smtClean="0">
                <a:latin typeface="Calibri" panose="020F0502020204030204" pitchFamily="34" charset="0"/>
                <a:ea typeface="Times New Roman"/>
                <a:cs typeface="Calibri"/>
              </a:rPr>
              <a:t>Уговорна</a:t>
            </a:r>
            <a:r>
              <a:rPr lang="en-US" dirty="0" smtClean="0">
                <a:latin typeface="Calibri" panose="020F0502020204030204" pitchFamily="34" charset="0"/>
                <a:ea typeface="Times New Roman"/>
                <a:cs typeface="Calibri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/>
                <a:cs typeface="Calibri"/>
              </a:rPr>
              <a:t>страна</a:t>
            </a:r>
            <a:r>
              <a:rPr lang="en-US" dirty="0">
                <a:latin typeface="Calibri" panose="020F0502020204030204" pitchFamily="34" charset="0"/>
                <a:ea typeface="Times New Roman"/>
                <a:cs typeface="Calibri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/>
                <a:cs typeface="Calibri"/>
              </a:rPr>
              <a:t>на</a:t>
            </a:r>
            <a:r>
              <a:rPr lang="en-US" dirty="0">
                <a:latin typeface="Calibri" panose="020F0502020204030204" pitchFamily="34" charset="0"/>
                <a:ea typeface="Times New Roman"/>
                <a:cs typeface="Calibri"/>
              </a:rPr>
              <a:t> </a:t>
            </a:r>
            <a:r>
              <a:rPr lang="sr-Cyrl-RS" dirty="0" smtClean="0">
                <a:latin typeface="Calibri" panose="020F0502020204030204" pitchFamily="34" charset="0"/>
                <a:ea typeface="Times New Roman"/>
                <a:cs typeface="Calibri"/>
              </a:rPr>
              <a:t>п</a:t>
            </a:r>
            <a:r>
              <a:rPr lang="en-US" dirty="0" err="1" smtClean="0">
                <a:latin typeface="Calibri" panose="020F0502020204030204" pitchFamily="34" charset="0"/>
                <a:ea typeface="Times New Roman"/>
                <a:cs typeface="Calibri"/>
              </a:rPr>
              <a:t>ројекту</a:t>
            </a:r>
            <a:r>
              <a:rPr lang="en-US" dirty="0">
                <a:latin typeface="Calibri" panose="020F0502020204030204" pitchFamily="34" charset="0"/>
                <a:ea typeface="Times New Roman"/>
                <a:cs typeface="Calibri"/>
              </a:rPr>
              <a:t> </a:t>
            </a:r>
            <a:r>
              <a:rPr lang="sr-Cyrl-RS" dirty="0" smtClean="0">
                <a:latin typeface="Calibri" panose="020F0502020204030204" pitchFamily="34" charset="0"/>
                <a:ea typeface="Times New Roman"/>
                <a:cs typeface="Calibri"/>
              </a:rPr>
              <a:t>(носилац пројекта или партнер на пројекту)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r-Cyrl-CS" dirty="0" smtClean="0">
                <a:latin typeface="Calibri" panose="020F0502020204030204" pitchFamily="34" charset="0"/>
                <a:ea typeface="Calibri"/>
                <a:cs typeface="Times New Roman"/>
              </a:rPr>
              <a:t>Са обавезом  обезбеђења </a:t>
            </a:r>
            <a:r>
              <a:rPr lang="sr-Cyrl-CS" dirty="0">
                <a:latin typeface="Calibri" panose="020F0502020204030204" pitchFamily="34" charset="0"/>
                <a:ea typeface="Calibri"/>
                <a:cs typeface="Times New Roman"/>
              </a:rPr>
              <a:t>сопствених финансијских </a:t>
            </a:r>
            <a:r>
              <a:rPr lang="sr-Cyrl-CS" dirty="0" smtClean="0">
                <a:latin typeface="Calibri" panose="020F0502020204030204" pitchFamily="34" charset="0"/>
                <a:ea typeface="Calibri"/>
                <a:cs typeface="Times New Roman"/>
              </a:rPr>
              <a:t>средстава</a:t>
            </a:r>
            <a:r>
              <a:rPr lang="sr-Cyrl-CS" dirty="0">
                <a:latin typeface="Calibri" panose="020F0502020204030204" pitchFamily="34" charset="0"/>
                <a:ea typeface="Calibri"/>
                <a:cs typeface="Times New Roman"/>
              </a:rPr>
              <a:t> </a:t>
            </a:r>
            <a:r>
              <a:rPr lang="sr-Cyrl-CS" dirty="0" smtClean="0">
                <a:latin typeface="Calibri" panose="020F0502020204030204" pitchFamily="34" charset="0"/>
                <a:ea typeface="Calibri"/>
                <a:cs typeface="Times New Roman"/>
              </a:rPr>
              <a:t>- </a:t>
            </a:r>
            <a:r>
              <a:rPr lang="sr-Cyrl-CS" dirty="0" err="1" smtClean="0">
                <a:latin typeface="Calibri" panose="020F0502020204030204" pitchFamily="34" charset="0"/>
                <a:ea typeface="Calibri"/>
                <a:cs typeface="Times New Roman"/>
              </a:rPr>
              <a:t>суфинансирања</a:t>
            </a:r>
            <a:endParaRPr lang="en-US" dirty="0">
              <a:solidFill>
                <a:srgbClr val="666666"/>
              </a:solidFill>
              <a:latin typeface="Calibri" panose="020F0502020204030204" pitchFamily="34" charset="0"/>
              <a:ea typeface="Times New Roman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38536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D:\My Documents\Slike\APV-Banner4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1492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5" descr="TRAKA-VL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29375"/>
            <a:ext cx="914400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УСЛОВИ </a:t>
            </a:r>
            <a:r>
              <a:rPr lang="en-US" sz="32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УЧЕШЋЕ НА ЈАВНОМ КОНКУРСУ 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67107"/>
            <a:ext cx="8784976" cy="466226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r-Cyrl-RS" dirty="0" smtClean="0">
                <a:ea typeface="Times New Roman"/>
                <a:cs typeface="Calibri"/>
              </a:rPr>
              <a:t>Могућност подношења </a:t>
            </a:r>
            <a:r>
              <a:rPr lang="en-US" dirty="0" err="1">
                <a:ea typeface="Times New Roman"/>
                <a:cs typeface="Calibri"/>
              </a:rPr>
              <a:t>више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en-US" dirty="0" err="1">
                <a:ea typeface="Times New Roman"/>
                <a:cs typeface="Calibri"/>
              </a:rPr>
              <a:t>од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en-US" dirty="0" err="1">
                <a:ea typeface="Times New Roman"/>
                <a:cs typeface="Calibri"/>
              </a:rPr>
              <a:t>једне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en-US" dirty="0" err="1">
                <a:ea typeface="Times New Roman"/>
                <a:cs typeface="Calibri"/>
              </a:rPr>
              <a:t>пријаве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sr-Cyrl-RS" dirty="0" smtClean="0">
                <a:ea typeface="Times New Roman"/>
                <a:cs typeface="Calibri"/>
              </a:rPr>
              <a:t>на</a:t>
            </a:r>
            <a:r>
              <a:rPr lang="en-US" dirty="0" smtClean="0">
                <a:ea typeface="Times New Roman"/>
                <a:cs typeface="Calibri"/>
              </a:rPr>
              <a:t> </a:t>
            </a:r>
            <a:r>
              <a:rPr lang="en-US" dirty="0" err="1" smtClean="0">
                <a:ea typeface="Times New Roman"/>
                <a:cs typeface="Calibri"/>
              </a:rPr>
              <a:t>јавн</a:t>
            </a:r>
            <a:r>
              <a:rPr lang="sr-Cyrl-RS" dirty="0" smtClean="0">
                <a:ea typeface="Times New Roman"/>
                <a:cs typeface="Calibri"/>
              </a:rPr>
              <a:t>и</a:t>
            </a:r>
            <a:r>
              <a:rPr lang="en-US" dirty="0" smtClean="0">
                <a:ea typeface="Times New Roman"/>
                <a:cs typeface="Calibri"/>
              </a:rPr>
              <a:t> </a:t>
            </a:r>
            <a:r>
              <a:rPr lang="en-US" dirty="0" err="1" smtClean="0">
                <a:ea typeface="Times New Roman"/>
                <a:cs typeface="Calibri"/>
              </a:rPr>
              <a:t>конкурс</a:t>
            </a:r>
            <a:endParaRPr lang="sr-Cyrl-RS" dirty="0" smtClean="0">
              <a:ea typeface="Times New Roman"/>
              <a:cs typeface="Calibri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r-Cyrl-RS" dirty="0" smtClean="0">
                <a:ea typeface="Times New Roman"/>
                <a:cs typeface="Calibri"/>
              </a:rPr>
              <a:t>М</a:t>
            </a:r>
            <a:r>
              <a:rPr lang="en-US" dirty="0" err="1" smtClean="0">
                <a:ea typeface="Times New Roman"/>
                <a:cs typeface="Calibri"/>
              </a:rPr>
              <a:t>аксимал</a:t>
            </a:r>
            <a:r>
              <a:rPr lang="sr-Cyrl-RS" dirty="0" smtClean="0">
                <a:ea typeface="Times New Roman"/>
                <a:cs typeface="Calibri"/>
              </a:rPr>
              <a:t>а</a:t>
            </a:r>
            <a:r>
              <a:rPr lang="en-US" dirty="0" smtClean="0">
                <a:ea typeface="Times New Roman"/>
                <a:cs typeface="Calibri"/>
              </a:rPr>
              <a:t>н</a:t>
            </a:r>
            <a:r>
              <a:rPr lang="sr-Cyrl-RS" dirty="0" smtClean="0">
                <a:ea typeface="Times New Roman"/>
                <a:cs typeface="Calibri"/>
              </a:rPr>
              <a:t> износ који се додељује </a:t>
            </a:r>
            <a:r>
              <a:rPr lang="en-US" dirty="0" smtClean="0">
                <a:ea typeface="Times New Roman"/>
                <a:cs typeface="Calibri"/>
              </a:rPr>
              <a:t> </a:t>
            </a:r>
            <a:r>
              <a:rPr lang="sr-Cyrl-RS" dirty="0">
                <a:ea typeface="Times New Roman"/>
                <a:cs typeface="Calibri"/>
              </a:rPr>
              <a:t>једном </a:t>
            </a:r>
            <a:r>
              <a:rPr lang="sr-Cyrl-RS" dirty="0" smtClean="0">
                <a:ea typeface="Times New Roman"/>
                <a:cs typeface="Calibri"/>
              </a:rPr>
              <a:t>субјекту је </a:t>
            </a:r>
            <a:r>
              <a:rPr lang="en-US" dirty="0" smtClean="0">
                <a:ea typeface="Times New Roman"/>
                <a:cs typeface="Calibri"/>
              </a:rPr>
              <a:t>4.000.000 </a:t>
            </a:r>
            <a:r>
              <a:rPr lang="en-US" dirty="0" err="1" smtClean="0">
                <a:ea typeface="Times New Roman"/>
                <a:cs typeface="Calibri"/>
              </a:rPr>
              <a:t>динара</a:t>
            </a:r>
            <a:r>
              <a:rPr lang="sr-Cyrl-RS" dirty="0" smtClean="0">
                <a:ea typeface="Times New Roman"/>
                <a:cs typeface="Calibri"/>
              </a:rPr>
              <a:t>  док се ЈЛС из </a:t>
            </a:r>
            <a:r>
              <a:rPr lang="en-US" dirty="0" smtClean="0">
                <a:ea typeface="Times New Roman"/>
                <a:cs typeface="Calibri"/>
              </a:rPr>
              <a:t>III </a:t>
            </a:r>
            <a:r>
              <a:rPr lang="en-US" dirty="0">
                <a:ea typeface="Times New Roman"/>
                <a:cs typeface="Calibri"/>
              </a:rPr>
              <a:t>и IV </a:t>
            </a:r>
            <a:r>
              <a:rPr lang="en-US" dirty="0" err="1" smtClean="0">
                <a:ea typeface="Times New Roman"/>
                <a:cs typeface="Calibri"/>
              </a:rPr>
              <a:t>груп</a:t>
            </a:r>
            <a:r>
              <a:rPr lang="sr-Cyrl-RS" dirty="0" smtClean="0">
                <a:ea typeface="Times New Roman"/>
                <a:cs typeface="Calibri"/>
              </a:rPr>
              <a:t>е </a:t>
            </a:r>
            <a:r>
              <a:rPr lang="en-US" dirty="0" err="1" smtClean="0">
                <a:ea typeface="Times New Roman"/>
                <a:cs typeface="Calibri"/>
              </a:rPr>
              <a:t>развијености</a:t>
            </a:r>
            <a:r>
              <a:rPr lang="sr-Cyrl-RS" dirty="0" smtClean="0">
                <a:ea typeface="Times New Roman"/>
                <a:cs typeface="Calibri"/>
              </a:rPr>
              <a:t>  максимално додељује </a:t>
            </a:r>
            <a:r>
              <a:rPr lang="en-US" dirty="0" smtClean="0">
                <a:ea typeface="Times New Roman"/>
                <a:cs typeface="Calibri"/>
              </a:rPr>
              <a:t>6.000.000</a:t>
            </a:r>
            <a:r>
              <a:rPr lang="sr-Cyrl-RS" dirty="0" smtClean="0">
                <a:ea typeface="Times New Roman"/>
                <a:cs typeface="Calibri"/>
              </a:rPr>
              <a:t> </a:t>
            </a:r>
            <a:r>
              <a:rPr lang="en-US" dirty="0" err="1" smtClean="0">
                <a:ea typeface="Times New Roman"/>
                <a:cs typeface="Calibri"/>
              </a:rPr>
              <a:t>ди</a:t>
            </a:r>
            <a:r>
              <a:rPr lang="sr-Cyrl-RS" dirty="0" smtClean="0">
                <a:ea typeface="Times New Roman"/>
                <a:cs typeface="Calibri"/>
              </a:rPr>
              <a:t>н</a:t>
            </a:r>
            <a:r>
              <a:rPr lang="sr-Cyrl-RS" dirty="0" smtClean="0">
                <a:solidFill>
                  <a:prstClr val="black"/>
                </a:solidFill>
                <a:ea typeface="Times New Roman"/>
                <a:cs typeface="Calibri"/>
              </a:rPr>
              <a:t>ара</a:t>
            </a:r>
            <a:endParaRPr lang="sr-Cyrl-RS" dirty="0">
              <a:solidFill>
                <a:prstClr val="black"/>
              </a:solidFill>
              <a:ea typeface="Times New Roman"/>
              <a:cs typeface="Calibri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 err="1" smtClean="0">
                <a:ea typeface="Times New Roman"/>
                <a:cs typeface="Calibri"/>
              </a:rPr>
              <a:t>За</a:t>
            </a:r>
            <a:r>
              <a:rPr lang="en-US" dirty="0" smtClean="0">
                <a:ea typeface="Times New Roman"/>
                <a:cs typeface="Calibri"/>
              </a:rPr>
              <a:t> </a:t>
            </a:r>
            <a:r>
              <a:rPr lang="en-US" dirty="0" err="1">
                <a:ea typeface="Times New Roman"/>
                <a:cs typeface="Calibri"/>
              </a:rPr>
              <a:t>индиректне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en-US" dirty="0" err="1">
                <a:ea typeface="Times New Roman"/>
                <a:cs typeface="Calibri"/>
              </a:rPr>
              <a:t>кориснике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en-US" dirty="0" err="1">
                <a:ea typeface="Times New Roman"/>
                <a:cs typeface="Calibri"/>
              </a:rPr>
              <a:t>буџета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en-US" dirty="0" err="1">
                <a:ea typeface="Times New Roman"/>
                <a:cs typeface="Calibri"/>
              </a:rPr>
              <a:t>локалне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en-US" dirty="0" err="1">
                <a:ea typeface="Times New Roman"/>
                <a:cs typeface="Calibri"/>
              </a:rPr>
              <a:t>самоуправе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en-US" dirty="0" err="1">
                <a:ea typeface="Times New Roman"/>
                <a:cs typeface="Calibri"/>
              </a:rPr>
              <a:t>пријаву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en-US" dirty="0" err="1">
                <a:ea typeface="Times New Roman"/>
                <a:cs typeface="Calibri"/>
              </a:rPr>
              <a:t>подноси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en-US" dirty="0" err="1">
                <a:ea typeface="Times New Roman"/>
                <a:cs typeface="Calibri"/>
              </a:rPr>
              <a:t>надлежна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sr-Cyrl-RS" dirty="0" smtClean="0">
                <a:ea typeface="Times New Roman"/>
                <a:cs typeface="Calibri"/>
              </a:rPr>
              <a:t>ЈЛС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21603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D:\My Documents\Slike\APV-Banner4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1492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5" descr="TRAKA-VL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29375"/>
            <a:ext cx="914400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/>
          <a:lstStyle/>
          <a:p>
            <a:pPr>
              <a:lnSpc>
                <a:spcPct val="107000"/>
              </a:lnSpc>
            </a:pPr>
            <a:r>
              <a:rPr lang="en-US" sz="3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 </a:t>
            </a:r>
            <a:r>
              <a:rPr lang="sr-Cyrl-RS" sz="3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ИСПРАВНА ПРИЈАВА -</a:t>
            </a:r>
            <a:r>
              <a:rPr lang="en-US" sz="3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ДОКУМЕНТАЦИЈА </a:t>
            </a:r>
            <a:r>
              <a:rPr lang="en-US" sz="32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КОЈОМ СЕ ДОКАЗУЈЕ </a:t>
            </a:r>
            <a:r>
              <a:rPr lang="en-US" sz="3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ИСПУЊЕНОСТ</a:t>
            </a:r>
            <a:r>
              <a:rPr lang="sr-Cyrl-RS" sz="3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УСЛОВА </a:t>
            </a:r>
            <a:r>
              <a:rPr lang="en-US" sz="3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</a:t>
            </a:r>
            <a:r>
              <a:rPr lang="en-US" sz="32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КОНКУРСУ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00808"/>
            <a:ext cx="9036496" cy="4728567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dirty="0" err="1" smtClean="0"/>
              <a:t>Попуњен</a:t>
            </a:r>
            <a:r>
              <a:rPr lang="en-US" dirty="0" smtClean="0"/>
              <a:t> </a:t>
            </a:r>
            <a:r>
              <a:rPr lang="en-US" dirty="0" err="1"/>
              <a:t>образац</a:t>
            </a:r>
            <a:r>
              <a:rPr lang="en-US" dirty="0"/>
              <a:t> ПК - </a:t>
            </a:r>
            <a:r>
              <a:rPr lang="en-US" dirty="0" err="1" smtClean="0"/>
              <a:t>Пријав</a:t>
            </a:r>
            <a:r>
              <a:rPr lang="sr-Cyrl-RS" dirty="0" smtClean="0"/>
              <a:t>а</a:t>
            </a:r>
            <a:r>
              <a:rPr lang="en-US" dirty="0" smtClean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Јавни</a:t>
            </a:r>
            <a:r>
              <a:rPr lang="en-US" dirty="0"/>
              <a:t> </a:t>
            </a:r>
            <a:r>
              <a:rPr lang="en-US" dirty="0" err="1" smtClean="0"/>
              <a:t>конкурс</a:t>
            </a:r>
            <a:r>
              <a:rPr lang="sr-Cyrl-RS" dirty="0" smtClean="0"/>
              <a:t> 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tabLst>
                <a:tab pos="360045" algn="l"/>
                <a:tab pos="540385" algn="l"/>
                <a:tab pos="1080135" algn="l"/>
                <a:tab pos="1744980" algn="l"/>
              </a:tabLst>
            </a:pPr>
            <a:r>
              <a:rPr lang="sr-Cyrl-CS" kern="0" dirty="0" smtClean="0">
                <a:ea typeface="Calibri"/>
                <a:cs typeface="Calibri"/>
              </a:rPr>
              <a:t>Оригинал </a:t>
            </a:r>
            <a:r>
              <a:rPr lang="sr-Cyrl-CS" kern="0" dirty="0">
                <a:ea typeface="Calibri"/>
                <a:cs typeface="Calibri"/>
              </a:rPr>
              <a:t>превода на српски </a:t>
            </a:r>
            <a:r>
              <a:rPr lang="sr-Cyrl-CS" kern="0" dirty="0" smtClean="0">
                <a:ea typeface="Calibri"/>
                <a:cs typeface="Calibri"/>
              </a:rPr>
              <a:t>језик уговора </a:t>
            </a:r>
            <a:r>
              <a:rPr lang="sr-Cyrl-CS" kern="0" dirty="0">
                <a:ea typeface="Calibri"/>
                <a:cs typeface="Calibri"/>
              </a:rPr>
              <a:t>о </a:t>
            </a:r>
            <a:r>
              <a:rPr lang="sr-Cyrl-CS" kern="0" dirty="0" err="1">
                <a:ea typeface="Calibri"/>
                <a:cs typeface="Calibri"/>
              </a:rPr>
              <a:t>донацији</a:t>
            </a:r>
            <a:r>
              <a:rPr lang="sr-Cyrl-CS" kern="0" dirty="0">
                <a:ea typeface="Calibri"/>
                <a:cs typeface="Calibri"/>
              </a:rPr>
              <a:t> </a:t>
            </a:r>
            <a:r>
              <a:rPr lang="sr-Cyrl-CS" kern="0" dirty="0" smtClean="0">
                <a:ea typeface="Calibri"/>
                <a:cs typeface="Calibri"/>
              </a:rPr>
              <a:t>или партнерског споразума, којим </a:t>
            </a:r>
            <a:r>
              <a:rPr lang="sr-Cyrl-CS" kern="0" dirty="0">
                <a:ea typeface="Calibri"/>
                <a:cs typeface="Calibri"/>
              </a:rPr>
              <a:t>се доказује да је </a:t>
            </a:r>
            <a:r>
              <a:rPr lang="sr-Cyrl-CS" kern="0" dirty="0" smtClean="0">
                <a:ea typeface="Calibri"/>
                <a:cs typeface="Calibri"/>
              </a:rPr>
              <a:t>субјект </a:t>
            </a:r>
            <a:r>
              <a:rPr lang="sr-Cyrl-CS" kern="0" dirty="0">
                <a:ea typeface="Calibri"/>
                <a:cs typeface="Calibri"/>
              </a:rPr>
              <a:t>који конкурише </a:t>
            </a:r>
            <a:r>
              <a:rPr lang="sr-Cyrl-CS" kern="0" dirty="0" smtClean="0">
                <a:ea typeface="Calibri"/>
                <a:cs typeface="Calibri"/>
              </a:rPr>
              <a:t>уговорна </a:t>
            </a:r>
            <a:r>
              <a:rPr lang="sr-Cyrl-CS" kern="0" dirty="0">
                <a:ea typeface="Calibri"/>
                <a:cs typeface="Calibri"/>
              </a:rPr>
              <a:t>страна на </a:t>
            </a:r>
            <a:r>
              <a:rPr lang="sr-Cyrl-CS" kern="0" dirty="0" smtClean="0">
                <a:ea typeface="Calibri"/>
                <a:cs typeface="Calibri"/>
              </a:rPr>
              <a:t>Пројекту</a:t>
            </a:r>
            <a:endParaRPr lang="en-US" kern="900" dirty="0">
              <a:latin typeface="Verdana"/>
              <a:ea typeface="Times New Roman"/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r-Cyrl-CS" dirty="0" smtClean="0">
                <a:ea typeface="Calibri"/>
                <a:cs typeface="Calibri"/>
              </a:rPr>
              <a:t>Оригинал </a:t>
            </a:r>
            <a:r>
              <a:rPr lang="sr-Cyrl-CS" dirty="0">
                <a:ea typeface="Calibri"/>
                <a:cs typeface="Calibri"/>
              </a:rPr>
              <a:t>превода на српски језик </a:t>
            </a:r>
            <a:r>
              <a:rPr lang="sr-Cyrl-CS" dirty="0" smtClean="0">
                <a:ea typeface="Calibri"/>
                <a:cs typeface="Calibri"/>
              </a:rPr>
              <a:t> документа </a:t>
            </a:r>
            <a:r>
              <a:rPr lang="sr-Cyrl-CS" dirty="0">
                <a:ea typeface="Calibri"/>
                <a:cs typeface="Calibri"/>
              </a:rPr>
              <a:t>у коме </a:t>
            </a:r>
            <a:r>
              <a:rPr lang="sr-Cyrl-CS" dirty="0" smtClean="0">
                <a:ea typeface="Calibri"/>
                <a:cs typeface="Calibri"/>
              </a:rPr>
              <a:t>је исказана </a:t>
            </a:r>
            <a:r>
              <a:rPr lang="sr-Cyrl-CS" u="sng" dirty="0">
                <a:ea typeface="Calibri"/>
                <a:cs typeface="Calibri"/>
              </a:rPr>
              <a:t>висина сопственог учешћа </a:t>
            </a:r>
            <a:r>
              <a:rPr lang="sr-Cyrl-CS" u="sng" dirty="0" smtClean="0">
                <a:ea typeface="Calibri"/>
                <a:cs typeface="Calibri"/>
              </a:rPr>
              <a:t>на пројекту </a:t>
            </a:r>
            <a:r>
              <a:rPr lang="sr-Cyrl-RS" u="sng" dirty="0" smtClean="0">
                <a:ea typeface="Calibri"/>
                <a:cs typeface="Calibri"/>
              </a:rPr>
              <a:t>за подносиоца пријаве</a:t>
            </a:r>
            <a:endParaRPr lang="sr-Cyrl-CS" u="sng" dirty="0" smtClean="0">
              <a:ea typeface="Calibri"/>
              <a:cs typeface="Calibri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r-Cyrl-CS" sz="2800" kern="0" dirty="0" smtClean="0">
                <a:solidFill>
                  <a:prstClr val="black"/>
                </a:solidFill>
                <a:ea typeface="Calibri"/>
                <a:cs typeface="Calibri"/>
              </a:rPr>
              <a:t>Преводи су оверени од овлашћеног судског тумача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4369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D:\My Documents\Slike\APV-Banner4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1492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5" descr="TRAKA-VL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29375"/>
            <a:ext cx="914400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75836"/>
          </a:xfrm>
        </p:spPr>
        <p:txBody>
          <a:bodyPr/>
          <a:lstStyle/>
          <a:p>
            <a:pPr>
              <a:lnSpc>
                <a:spcPct val="107000"/>
              </a:lnSpc>
            </a:pPr>
            <a:r>
              <a:rPr lang="en-US" sz="3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7. </a:t>
            </a:r>
            <a:r>
              <a:rPr lang="sr-Cyrl-RS" sz="3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ИСПРАВНА ПРИЈАВА -</a:t>
            </a:r>
            <a:r>
              <a:rPr lang="en-US" sz="3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ДОКУМЕНТАЦИЈА </a:t>
            </a:r>
            <a:r>
              <a:rPr lang="en-US" sz="32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КОЈОМ СЕ ДОКАЗУЈЕ ИСПУЊЕНОСТ</a:t>
            </a:r>
            <a:r>
              <a:rPr lang="sr-Cyrl-RS" sz="32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УСЛОВА НА КОНКУРСУ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7168" y="1609101"/>
            <a:ext cx="8784976" cy="4820274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dirty="0" err="1" smtClean="0"/>
              <a:t>Фотокопиј</a:t>
            </a:r>
            <a:r>
              <a:rPr lang="sr-Cyrl-RS" dirty="0"/>
              <a:t>а</a:t>
            </a:r>
            <a:r>
              <a:rPr lang="en-US" dirty="0" smtClean="0"/>
              <a:t> </a:t>
            </a:r>
            <a:r>
              <a:rPr lang="en-US" dirty="0" err="1"/>
              <a:t>потврде</a:t>
            </a:r>
            <a:r>
              <a:rPr lang="en-US" dirty="0"/>
              <a:t> о </a:t>
            </a:r>
            <a:r>
              <a:rPr lang="en-US" dirty="0" smtClean="0"/>
              <a:t>ПИБ-у)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sr-Cyrl-RS" dirty="0" smtClean="0"/>
              <a:t> </a:t>
            </a:r>
            <a:r>
              <a:rPr lang="en-US" dirty="0" err="1" smtClean="0"/>
              <a:t>Фотокопиј</a:t>
            </a:r>
            <a:r>
              <a:rPr lang="sr-Cyrl-RS" dirty="0" smtClean="0"/>
              <a:t>а</a:t>
            </a:r>
            <a:r>
              <a:rPr lang="en-US" dirty="0" smtClean="0"/>
              <a:t> </a:t>
            </a:r>
            <a:r>
              <a:rPr lang="en-US" dirty="0" err="1"/>
              <a:t>акта</a:t>
            </a:r>
            <a:r>
              <a:rPr lang="en-US" dirty="0"/>
              <a:t> о </a:t>
            </a:r>
            <a:r>
              <a:rPr lang="en-US" dirty="0" err="1"/>
              <a:t>оснивању</a:t>
            </a:r>
            <a:r>
              <a:rPr lang="en-US" dirty="0"/>
              <a:t> </a:t>
            </a:r>
            <a:endParaRPr lang="sr-Cyrl-RS" dirty="0" smtClean="0"/>
          </a:p>
          <a:p>
            <a:pPr lvl="0">
              <a:buFont typeface="Arial" panose="020B0604020202020204" pitchFamily="34" charset="0"/>
              <a:buChar char="•"/>
            </a:pPr>
            <a:r>
              <a:rPr lang="sr-Cyrl-RS" dirty="0" err="1" smtClean="0"/>
              <a:t>Ф</a:t>
            </a:r>
            <a:r>
              <a:rPr lang="en-US" dirty="0" err="1" smtClean="0"/>
              <a:t>отокопиј</a:t>
            </a:r>
            <a:r>
              <a:rPr lang="sr-Cyrl-RS" dirty="0" smtClean="0"/>
              <a:t>а</a:t>
            </a:r>
            <a:r>
              <a:rPr lang="en-US" dirty="0" smtClean="0"/>
              <a:t> </a:t>
            </a:r>
            <a:r>
              <a:rPr lang="en-US" dirty="0" err="1"/>
              <a:t>потврде</a:t>
            </a:r>
            <a:r>
              <a:rPr lang="en-US" dirty="0"/>
              <a:t>  о </a:t>
            </a:r>
            <a:r>
              <a:rPr lang="en-US" dirty="0" err="1"/>
              <a:t>регистрацији</a:t>
            </a:r>
            <a:r>
              <a:rPr lang="en-US" dirty="0"/>
              <a:t> </a:t>
            </a:r>
            <a:r>
              <a:rPr lang="en-US" dirty="0" err="1"/>
              <a:t>код</a:t>
            </a:r>
            <a:r>
              <a:rPr lang="en-US" dirty="0"/>
              <a:t> </a:t>
            </a:r>
            <a:r>
              <a:rPr lang="en-US" dirty="0" err="1"/>
              <a:t>надлежног</a:t>
            </a:r>
            <a:r>
              <a:rPr lang="en-US" dirty="0"/>
              <a:t> </a:t>
            </a:r>
            <a:r>
              <a:rPr lang="en-US" dirty="0" err="1" smtClean="0"/>
              <a:t>органа</a:t>
            </a:r>
            <a:endParaRPr lang="sr-Cyrl-RS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 err="1" smtClean="0"/>
              <a:t>Фотокопиј</a:t>
            </a:r>
            <a:r>
              <a:rPr lang="sr-Cyrl-RS" dirty="0" smtClean="0"/>
              <a:t>а</a:t>
            </a:r>
            <a:r>
              <a:rPr lang="en-US" dirty="0" smtClean="0"/>
              <a:t> </a:t>
            </a:r>
            <a:r>
              <a:rPr lang="en-US" dirty="0"/>
              <a:t>ОП </a:t>
            </a:r>
            <a:r>
              <a:rPr lang="en-US" dirty="0" err="1" smtClean="0"/>
              <a:t>обра</a:t>
            </a:r>
            <a:r>
              <a:rPr lang="sr-Cyrl-RS" dirty="0" smtClean="0"/>
              <a:t>с</a:t>
            </a:r>
            <a:r>
              <a:rPr lang="en-US" dirty="0" smtClean="0"/>
              <a:t>ц</a:t>
            </a:r>
            <a:r>
              <a:rPr lang="sr-Cyrl-RS" dirty="0" smtClean="0"/>
              <a:t>а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 smtClean="0"/>
              <a:t>Потврд</a:t>
            </a:r>
            <a:r>
              <a:rPr lang="sr-Cyrl-RS" dirty="0"/>
              <a:t>е</a:t>
            </a:r>
            <a:r>
              <a:rPr lang="en-US" dirty="0"/>
              <a:t> о </a:t>
            </a:r>
            <a:r>
              <a:rPr lang="en-US" dirty="0" err="1"/>
              <a:t>измиреним</a:t>
            </a:r>
            <a:r>
              <a:rPr lang="en-US" dirty="0"/>
              <a:t> </a:t>
            </a:r>
            <a:r>
              <a:rPr lang="en-US" dirty="0" err="1"/>
              <a:t>пореским</a:t>
            </a:r>
            <a:r>
              <a:rPr lang="en-US" dirty="0"/>
              <a:t> </a:t>
            </a:r>
            <a:r>
              <a:rPr lang="en-US" dirty="0" err="1"/>
              <a:t>обавезама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стариј</a:t>
            </a:r>
            <a:r>
              <a:rPr lang="sr-Cyrl-RS" dirty="0"/>
              <a:t>е</a:t>
            </a:r>
            <a:r>
              <a:rPr lang="en-US" dirty="0"/>
              <a:t> </a:t>
            </a:r>
            <a:r>
              <a:rPr lang="en-US" dirty="0" err="1"/>
              <a:t>од</a:t>
            </a:r>
            <a:r>
              <a:rPr lang="en-US" dirty="0"/>
              <a:t> 30 </a:t>
            </a:r>
            <a:r>
              <a:rPr lang="en-US" dirty="0" err="1"/>
              <a:t>дана</a:t>
            </a:r>
            <a:r>
              <a:rPr lang="en-US" dirty="0"/>
              <a:t> </a:t>
            </a:r>
            <a:r>
              <a:rPr lang="sr-Latn-RS" dirty="0" smtClean="0"/>
              <a:t>:</a:t>
            </a:r>
            <a:r>
              <a:rPr lang="sr-Cyrl-RS" dirty="0" smtClean="0"/>
              <a:t>  </a:t>
            </a:r>
            <a:r>
              <a:rPr lang="en-US" dirty="0" smtClean="0"/>
              <a:t>1.</a:t>
            </a:r>
            <a:r>
              <a:rPr lang="sr-Latn-RS" dirty="0" smtClean="0"/>
              <a:t> </a:t>
            </a:r>
            <a:r>
              <a:rPr lang="en-US" dirty="0" err="1" smtClean="0"/>
              <a:t>надлежне</a:t>
            </a:r>
            <a:r>
              <a:rPr lang="en-US" dirty="0" smtClean="0"/>
              <a:t> </a:t>
            </a:r>
            <a:r>
              <a:rPr lang="sr-Cyrl-RS" dirty="0"/>
              <a:t>Пореске </a:t>
            </a:r>
            <a:r>
              <a:rPr lang="sr-Cyrl-RS" dirty="0" smtClean="0"/>
              <a:t>управе</a:t>
            </a:r>
            <a:r>
              <a:rPr lang="sr-Latn-RS" dirty="0" smtClean="0"/>
              <a:t> </a:t>
            </a:r>
            <a:r>
              <a:rPr lang="en-US" dirty="0" smtClean="0"/>
              <a:t>и  2.</a:t>
            </a:r>
            <a:r>
              <a:rPr lang="sr-Cyrl-RS" dirty="0" smtClean="0"/>
              <a:t> локалне </a:t>
            </a:r>
            <a:r>
              <a:rPr lang="sr-Cyrl-RS" dirty="0" smtClean="0"/>
              <a:t>пореске администрације</a:t>
            </a:r>
          </a:p>
          <a:p>
            <a:pPr lvl="0" algn="just">
              <a:buFontTx/>
              <a:buChar char="-"/>
            </a:pPr>
            <a:endParaRPr lang="sr-Cyrl-RS" dirty="0" smtClean="0"/>
          </a:p>
        </p:txBody>
      </p:sp>
    </p:spTree>
    <p:extLst>
      <p:ext uri="{BB962C8B-B14F-4D97-AF65-F5344CB8AC3E}">
        <p14:creationId xmlns:p14="http://schemas.microsoft.com/office/powerpoint/2010/main" val="37157238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D:\My Documents\Slike\APV-Banner4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1492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5" descr="TRAKA-VL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29375"/>
            <a:ext cx="914400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8. </a:t>
            </a:r>
            <a:r>
              <a:rPr lang="sr-Cyrl-RS" sz="3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ВРЕДНОВАЊЕ </a:t>
            </a:r>
            <a:r>
              <a:rPr lang="en-US" sz="3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ПРИЈАВА </a:t>
            </a:r>
            <a:r>
              <a:rPr lang="en-US" sz="32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ДОДЕЛА СРЕДСТАВА</a:t>
            </a:r>
            <a:endParaRPr lang="en-US" sz="3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4176" y="1692277"/>
            <a:ext cx="8856984" cy="4657406"/>
          </a:xfrm>
        </p:spPr>
        <p:txBody>
          <a:bodyPr/>
          <a:lstStyle/>
          <a:p>
            <a:pPr algn="just">
              <a:buFontTx/>
              <a:buChar char="-"/>
            </a:pPr>
            <a:r>
              <a:rPr lang="en-US" dirty="0" err="1" smtClean="0"/>
              <a:t>Поступак</a:t>
            </a:r>
            <a:r>
              <a:rPr lang="en-US" dirty="0" smtClean="0"/>
              <a:t> </a:t>
            </a:r>
            <a:r>
              <a:rPr lang="en-US" dirty="0" err="1"/>
              <a:t>Јавног</a:t>
            </a:r>
            <a:r>
              <a:rPr lang="en-US" dirty="0"/>
              <a:t> </a:t>
            </a:r>
            <a:r>
              <a:rPr lang="en-US" dirty="0" err="1"/>
              <a:t>конкурса</a:t>
            </a:r>
            <a:r>
              <a:rPr lang="en-US" dirty="0"/>
              <a:t> </a:t>
            </a:r>
            <a:r>
              <a:rPr lang="en-US" dirty="0" err="1"/>
              <a:t>спроводи</a:t>
            </a:r>
            <a:r>
              <a:rPr lang="en-US" dirty="0"/>
              <a:t> </a:t>
            </a:r>
            <a:r>
              <a:rPr lang="sr-Cyrl-RS" dirty="0" smtClean="0"/>
              <a:t>к</a:t>
            </a:r>
            <a:r>
              <a:rPr lang="en-US" dirty="0" err="1" smtClean="0"/>
              <a:t>омисија</a:t>
            </a:r>
            <a:endParaRPr lang="sr-Cyrl-RS" dirty="0"/>
          </a:p>
          <a:p>
            <a:pPr algn="just">
              <a:buFontTx/>
              <a:buChar char="-"/>
            </a:pPr>
            <a:r>
              <a:rPr lang="en-US" dirty="0" err="1" smtClean="0"/>
              <a:t>Комисија</a:t>
            </a:r>
            <a:r>
              <a:rPr lang="en-US" dirty="0" smtClean="0"/>
              <a:t> </a:t>
            </a:r>
            <a:r>
              <a:rPr lang="en-US" dirty="0" err="1"/>
              <a:t>вреднује</a:t>
            </a:r>
            <a:r>
              <a:rPr lang="en-US" dirty="0"/>
              <a:t> </a:t>
            </a:r>
            <a:r>
              <a:rPr lang="en-US" dirty="0" err="1"/>
              <a:t>пријаве</a:t>
            </a:r>
            <a:r>
              <a:rPr lang="en-US" dirty="0"/>
              <a:t> </a:t>
            </a:r>
            <a:r>
              <a:rPr lang="sr-Cyrl-RS" dirty="0" smtClean="0"/>
              <a:t>по </a:t>
            </a:r>
            <a:r>
              <a:rPr lang="sr-Cyrl-RS" dirty="0" err="1" smtClean="0"/>
              <a:t>критерујумима</a:t>
            </a:r>
            <a:r>
              <a:rPr lang="sr-Cyrl-RS" dirty="0" smtClean="0"/>
              <a:t>:</a:t>
            </a:r>
            <a:endParaRPr lang="sr-Latn-RS" dirty="0"/>
          </a:p>
          <a:p>
            <a:pPr marL="720000"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3200" dirty="0" err="1" smtClean="0"/>
              <a:t>значај</a:t>
            </a:r>
            <a:r>
              <a:rPr lang="en-US" sz="3200" dirty="0" smtClean="0"/>
              <a:t> </a:t>
            </a:r>
            <a:r>
              <a:rPr lang="sr-Cyrl-RS" sz="3200" dirty="0" smtClean="0"/>
              <a:t>п</a:t>
            </a:r>
            <a:r>
              <a:rPr lang="en-US" sz="3200" dirty="0" err="1" smtClean="0"/>
              <a:t>ројекта</a:t>
            </a:r>
            <a:endParaRPr lang="en-US" sz="3200" dirty="0"/>
          </a:p>
          <a:p>
            <a:pPr marL="720000"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3200" dirty="0" err="1" smtClean="0"/>
              <a:t>обезбеђеност</a:t>
            </a:r>
            <a:r>
              <a:rPr lang="en-US" sz="3200" dirty="0" smtClean="0"/>
              <a:t> </a:t>
            </a:r>
            <a:r>
              <a:rPr lang="en-US" sz="3200" dirty="0" err="1" smtClean="0"/>
              <a:t>средстава</a:t>
            </a:r>
            <a:r>
              <a:rPr lang="sr-Cyrl-RS" sz="3200" dirty="0" smtClean="0"/>
              <a:t> за с</a:t>
            </a:r>
            <a:r>
              <a:rPr lang="en-US" sz="3200" dirty="0" err="1" smtClean="0"/>
              <a:t>уфинансирање</a:t>
            </a:r>
            <a:r>
              <a:rPr lang="en-US" sz="3200" dirty="0" smtClean="0"/>
              <a:t> </a:t>
            </a:r>
            <a:r>
              <a:rPr lang="en-US" sz="3200" dirty="0" err="1" smtClean="0"/>
              <a:t>пројекта</a:t>
            </a:r>
            <a:endParaRPr lang="sr-Cyrl-RS" sz="3200" dirty="0" smtClean="0"/>
          </a:p>
          <a:p>
            <a:pPr marL="720000"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3200" dirty="0" err="1" smtClean="0"/>
              <a:t>степен</a:t>
            </a:r>
            <a:r>
              <a:rPr lang="en-US" sz="3200" dirty="0" smtClean="0"/>
              <a:t> </a:t>
            </a:r>
            <a:r>
              <a:rPr lang="en-US" sz="3200" dirty="0" err="1"/>
              <a:t>развијености</a:t>
            </a:r>
            <a:r>
              <a:rPr lang="en-US" sz="3200" dirty="0"/>
              <a:t> </a:t>
            </a:r>
            <a:r>
              <a:rPr lang="sr-Cyrl-RS" sz="3200" dirty="0" smtClean="0"/>
              <a:t>ЈЛС</a:t>
            </a:r>
            <a:r>
              <a:rPr lang="en-US" sz="3200" dirty="0" smtClean="0"/>
              <a:t> </a:t>
            </a:r>
            <a:r>
              <a:rPr lang="en-US" sz="3200" dirty="0" err="1"/>
              <a:t>на</a:t>
            </a:r>
            <a:r>
              <a:rPr lang="en-US" sz="3200" dirty="0"/>
              <a:t> </a:t>
            </a:r>
            <a:r>
              <a:rPr lang="en-US" sz="3200" dirty="0" err="1"/>
              <a:t>чијој</a:t>
            </a:r>
            <a:r>
              <a:rPr lang="en-US" sz="3200" dirty="0"/>
              <a:t> </a:t>
            </a:r>
            <a:r>
              <a:rPr lang="en-US" sz="3200" dirty="0" err="1"/>
              <a:t>се</a:t>
            </a:r>
            <a:r>
              <a:rPr lang="en-US" sz="3200" dirty="0"/>
              <a:t> </a:t>
            </a:r>
            <a:r>
              <a:rPr lang="en-US" sz="3200" dirty="0" err="1"/>
              <a:t>територији</a:t>
            </a:r>
            <a:r>
              <a:rPr lang="en-US" sz="3200" dirty="0"/>
              <a:t> </a:t>
            </a:r>
            <a:r>
              <a:rPr lang="sr-Cyrl-RS" sz="3200" dirty="0" smtClean="0"/>
              <a:t>п</a:t>
            </a:r>
            <a:r>
              <a:rPr lang="en-US" sz="3200" dirty="0" err="1" smtClean="0"/>
              <a:t>ројекат</a:t>
            </a:r>
            <a:r>
              <a:rPr lang="en-US" sz="3200" dirty="0" smtClean="0"/>
              <a:t> </a:t>
            </a:r>
            <a:r>
              <a:rPr lang="en-US" sz="3200" dirty="0" err="1" smtClean="0"/>
              <a:t>реализује</a:t>
            </a:r>
            <a:endParaRPr lang="en-US" sz="3200" dirty="0"/>
          </a:p>
          <a:p>
            <a:pPr marL="720000"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3200" dirty="0" err="1" smtClean="0"/>
              <a:t>континуитет</a:t>
            </a:r>
            <a:r>
              <a:rPr lang="en-US" sz="3200" dirty="0" smtClean="0"/>
              <a:t> </a:t>
            </a:r>
            <a:r>
              <a:rPr lang="en-US" sz="3200" dirty="0"/>
              <a:t>у </a:t>
            </a:r>
            <a:r>
              <a:rPr lang="en-US" sz="3200" dirty="0" err="1"/>
              <a:t>реализацији</a:t>
            </a:r>
            <a:r>
              <a:rPr lang="en-US" sz="3200" dirty="0"/>
              <a:t> </a:t>
            </a:r>
            <a:r>
              <a:rPr lang="sr-Cyrl-RS" sz="3200" dirty="0" smtClean="0"/>
              <a:t>других </a:t>
            </a:r>
            <a:r>
              <a:rPr lang="en-US" sz="3200" dirty="0" err="1" smtClean="0"/>
              <a:t>пројеката</a:t>
            </a:r>
            <a:endParaRPr lang="sr-Cyrl-RS" sz="3200" dirty="0" smtClean="0"/>
          </a:p>
          <a:p>
            <a:pPr marL="1120050" lvl="2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sr-Cyrl-RS" sz="3200" dirty="0"/>
          </a:p>
          <a:p>
            <a:pPr lvl="1">
              <a:buFont typeface="Arial" panose="020B0604020202020204" pitchFamily="34" charset="0"/>
              <a:buChar char="•"/>
            </a:pPr>
            <a:endParaRPr lang="ru-RU" dirty="0"/>
          </a:p>
          <a:p>
            <a:pPr lvl="0" algn="just">
              <a:buFontTx/>
              <a:buChar char="-"/>
            </a:pPr>
            <a:endParaRPr lang="sr-Latn-RS" dirty="0"/>
          </a:p>
          <a:p>
            <a:pPr algn="just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168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9138</TotalTime>
  <Words>652</Words>
  <Application>Microsoft Office PowerPoint</Application>
  <PresentationFormat>On-screen Show (4:3)</PresentationFormat>
  <Paragraphs>72</Paragraphs>
  <Slides>13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4_Office Theme</vt:lpstr>
      <vt:lpstr>PowerPoint Presentation</vt:lpstr>
      <vt:lpstr>1. ФИНАНСИЈСКА ПОДРШКА СУБЈЕКТИМА КОЈИ КОРИСТЕ СРЕДСТВА ИЗ ФОНДОВА ЕВРОПСКЕ УНИЈЕ  ОБЕЗБЕЂУЈЕ ВИШЕ  ШАНСИ ЗА ФИНАСИРАЊЕ РАЗВОЈА</vt:lpstr>
      <vt:lpstr>2. ПРАВНИ ОСНОВ ЗА РАСПИСИВАЊЕ ЈАВНОГ КОНКУРСА ПОКРАЈИНСКОГ  СЕКРЕТАРИЈАТА ЗА ФИНАНСИЈЕ У 2021. ГОДИНИ</vt:lpstr>
      <vt:lpstr>3. ВИСИНА РАСПОЛОЖИВИХ СРЕДСТАВА И ВРЕМЕНСКИ ОКВИР ТРАЈАЊА КОНКУРСА</vt:lpstr>
      <vt:lpstr>4. УСЛОВИ ЗА УЧЕШЋЕ НА ЈАВНОМ КОНКУРСУ – ПРАВО НА ДОДЕЛУ СРЕДСТАВА </vt:lpstr>
      <vt:lpstr>5. УСЛОВИ ЗА УЧЕШЋЕ НА ЈАВНОМ КОНКУРСУ </vt:lpstr>
      <vt:lpstr>6. ИСПРАВНА ПРИЈАВА - ДОКУМЕНТАЦИЈА КОЈОМ СЕ ДОКАЗУЈЕ ИСПУЊЕНОСТ  УСЛОВА НА КОНКУРСУ</vt:lpstr>
      <vt:lpstr>7. ИСПРАВНА ПРИЈАВА - ДОКУМЕНТАЦИЈА КОЈОМ СЕ ДОКАЗУЈЕ ИСПУЊЕНОСТ  УСЛОВА НА КОНКУРСУ</vt:lpstr>
      <vt:lpstr>8. ВРЕДНОВАЊЕ ПРИЈАВА И ДОДЕЛА СРЕДСТАВА</vt:lpstr>
      <vt:lpstr>9. ОЦЕНА ПРИЈАВА И ДОДЕЛА СРЕДСТАВА</vt:lpstr>
      <vt:lpstr>10. СРЕДСТВА ОБЕЗБЕЂЕЊА </vt:lpstr>
      <vt:lpstr>11. НАЧИН ДОСТАВЉАЊА ПРИЈАВА</vt:lpstr>
      <vt:lpstr>12. КОНТАКТИ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Verica Nadjalin</dc:creator>
  <cp:lastModifiedBy>Verica Nadjalin</cp:lastModifiedBy>
  <cp:revision>797</cp:revision>
  <cp:lastPrinted>2020-03-06T10:44:01Z</cp:lastPrinted>
  <dcterms:created xsi:type="dcterms:W3CDTF">2015-12-16T08:12:34Z</dcterms:created>
  <dcterms:modified xsi:type="dcterms:W3CDTF">2021-04-15T09:10:37Z</dcterms:modified>
</cp:coreProperties>
</file>