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46"/>
  </p:notesMasterIdLst>
  <p:sldIdLst>
    <p:sldId id="256" r:id="rId2"/>
    <p:sldId id="486" r:id="rId3"/>
    <p:sldId id="546" r:id="rId4"/>
    <p:sldId id="547" r:id="rId5"/>
    <p:sldId id="548" r:id="rId6"/>
    <p:sldId id="496" r:id="rId7"/>
    <p:sldId id="497" r:id="rId8"/>
    <p:sldId id="500" r:id="rId9"/>
    <p:sldId id="527" r:id="rId10"/>
    <p:sldId id="539" r:id="rId11"/>
    <p:sldId id="501" r:id="rId12"/>
    <p:sldId id="502" r:id="rId13"/>
    <p:sldId id="503" r:id="rId14"/>
    <p:sldId id="541" r:id="rId15"/>
    <p:sldId id="513" r:id="rId16"/>
    <p:sldId id="557" r:id="rId17"/>
    <p:sldId id="556" r:id="rId18"/>
    <p:sldId id="555" r:id="rId19"/>
    <p:sldId id="510" r:id="rId20"/>
    <p:sldId id="511" r:id="rId21"/>
    <p:sldId id="512" r:id="rId22"/>
    <p:sldId id="509" r:id="rId23"/>
    <p:sldId id="543" r:id="rId24"/>
    <p:sldId id="504" r:id="rId25"/>
    <p:sldId id="521" r:id="rId26"/>
    <p:sldId id="506" r:id="rId27"/>
    <p:sldId id="516" r:id="rId28"/>
    <p:sldId id="522" r:id="rId29"/>
    <p:sldId id="520" r:id="rId30"/>
    <p:sldId id="523" r:id="rId31"/>
    <p:sldId id="551" r:id="rId32"/>
    <p:sldId id="552" r:id="rId33"/>
    <p:sldId id="553" r:id="rId34"/>
    <p:sldId id="554" r:id="rId35"/>
    <p:sldId id="528" r:id="rId36"/>
    <p:sldId id="530" r:id="rId37"/>
    <p:sldId id="532" r:id="rId38"/>
    <p:sldId id="531" r:id="rId39"/>
    <p:sldId id="534" r:id="rId40"/>
    <p:sldId id="533" r:id="rId41"/>
    <p:sldId id="537" r:id="rId42"/>
    <p:sldId id="536" r:id="rId43"/>
    <p:sldId id="535" r:id="rId44"/>
    <p:sldId id="538" r:id="rId45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4C3FF7"/>
    <a:srgbClr val="333399"/>
    <a:srgbClr val="14025E"/>
    <a:srgbClr val="394CFD"/>
    <a:srgbClr val="465AF0"/>
    <a:srgbClr val="631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4587C-E713-4EEF-A014-F2946EB399DF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68D97DE7-1CD5-4B72-A170-DDAE15D2D71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2700000" scaled="1"/>
          <a:tileRect/>
        </a:gra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kumimoji="0" lang="sr-Cyrl-RS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ea typeface="Calibri" pitchFamily="34" charset="0"/>
              <a:cs typeface="Aharoni" pitchFamily="2" charset="-79"/>
            </a:rPr>
            <a:t>Драге грађанке и грађани Војводине,</a:t>
          </a:r>
        </a:p>
        <a:p>
          <a:pPr algn="just">
            <a:spcBef>
              <a:spcPts val="600"/>
            </a:spcBef>
            <a:spcAft>
              <a:spcPts val="600"/>
            </a:spcAft>
          </a:pPr>
          <a:r>
            <a:rPr kumimoji="0" lang="ru-RU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Скупштина Аутономне покрајине Војводине је </a:t>
          </a:r>
          <a:r>
            <a:rPr kumimoji="0" lang="sr-Latn-RS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17</a:t>
          </a:r>
          <a:r>
            <a:rPr kumimoji="0" lang="ru-RU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. децембра 20</a:t>
          </a:r>
          <a:r>
            <a:rPr kumimoji="0" lang="sr-Latn-RS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20</a:t>
          </a:r>
          <a:r>
            <a:rPr kumimoji="0" lang="ru-RU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. године усвојила Покрајинску скупштинску одлуку о буџету Аутономне покрајине Војводине за 2021. годину, која је, због специфичних појмова и класификација прописаним Законом о буетском систему и другим правним актима, по својем обиму и форми, грађанима тешка за разумевање.</a:t>
          </a:r>
          <a:endParaRPr kumimoji="0" lang="sr-Latn-RS" altLang="sr-Latn-RS" sz="1200" b="0" i="1" u="none" strike="noStrike" cap="none" normalizeH="0" baseline="0" dirty="0" smtClean="0">
            <a:ln/>
            <a:solidFill>
              <a:schemeClr val="tx2">
                <a:lumMod val="75000"/>
              </a:schemeClr>
            </a:solidFill>
            <a:effectLst/>
            <a:latin typeface="Bookman Old Style" panose="02050604050505020204" pitchFamily="18" charset="0"/>
            <a:cs typeface="Aharoni" pitchFamily="2" charset="-79"/>
          </a:endParaRPr>
        </a:p>
        <a:p>
          <a:pPr algn="just">
            <a:spcBef>
              <a:spcPts val="600"/>
            </a:spcBef>
            <a:spcAft>
              <a:spcPts val="600"/>
            </a:spcAft>
          </a:pPr>
          <a:r>
            <a:rPr kumimoji="0" lang="ru-RU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Као и сваке године, кроз Грађански буџет, као својеврстан водич кроз буџет, представљамо сажет и сликови приказ буџета АП Војводине за 2021. годину. На овај начин желимо да вас информишемо о изворима прихода буџета Покрајине, трошењу буџетских средстава, буџетским корисницима, као и најважнијим капиталним пројектима који ће се финансирати ове године, да би се могао што једноставније разумети целокупан буџет.</a:t>
          </a:r>
        </a:p>
        <a:p>
          <a:pPr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kumimoji="0" lang="ru-RU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Зашто нам је буџет толико важан, и зашто смо као грађани заинтересовани за остваривање и реализацију буџета? Зато што, најједноставније речено, структура прихода открива ко сноси терет формирања прихода, а структура расхода представља економске, социјалне и друге циљеве, односно политику власти и показује које ће се потребе грађана, и поред ситуације са вирусом </a:t>
          </a:r>
          <a:r>
            <a:rPr kumimoji="0" lang="de-DE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Covid-19</a:t>
          </a:r>
          <a:r>
            <a:rPr kumimoji="0" lang="sr-Cyrl-RS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 која је неповољно утицала на изворе прихода,</a:t>
          </a:r>
          <a:r>
            <a:rPr kumimoji="0" lang="ru-RU" altLang="sr-Latn-RS" sz="1200" b="0" i="1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 задовољити трошењем јавних средстава. </a:t>
          </a:r>
          <a:endParaRPr kumimoji="0" lang="sr-Latn-RS" altLang="sr-Latn-RS" sz="1200" b="0" i="1" u="none" strike="noStrike" cap="none" normalizeH="0" baseline="0" dirty="0" smtClean="0">
            <a:ln/>
            <a:solidFill>
              <a:schemeClr val="tx2">
                <a:lumMod val="75000"/>
              </a:schemeClr>
            </a:solidFill>
            <a:effectLst/>
            <a:latin typeface="Bookman Old Style" panose="02050604050505020204" pitchFamily="18" charset="0"/>
            <a:cs typeface="Aharoni" pitchFamily="2" charset="-79"/>
          </a:endParaRPr>
        </a:p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altLang="sr-Latn-RS" sz="1200" b="1" i="1" u="none" strike="noStrike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cs typeface="Aharoni" pitchFamily="2" charset="-79"/>
          </a:endParaRPr>
        </a:p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Times New Roman" pitchFamily="18" charset="0"/>
          </a:endParaRPr>
        </a:p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r-Cyrl-RS" altLang="sr-Latn-RS" sz="1200" b="0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itchFamily="34" charset="0"/>
              <a:cs typeface="Times New Roman" pitchFamily="18" charset="0"/>
            </a:rPr>
            <a:t> </a:t>
          </a:r>
          <a:br>
            <a:rPr kumimoji="0" lang="sr-Cyrl-RS" altLang="sr-Latn-RS" sz="1200" b="0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itchFamily="34" charset="0"/>
              <a:cs typeface="Times New Roman" pitchFamily="18" charset="0"/>
            </a:rPr>
          </a:br>
          <a:r>
            <a:rPr lang="sr-Cyrl-RS" altLang="sr-Latn-RS" sz="1200" b="0" i="1" dirty="0" smtClean="0">
              <a:solidFill>
                <a:srgbClr val="002060"/>
              </a:solidFill>
              <a:latin typeface="Bookman Old Style" panose="02050604050505020204" pitchFamily="18" charset="0"/>
              <a:ea typeface="Calibri" pitchFamily="34" charset="0"/>
              <a:cs typeface="Times New Roman" pitchFamily="18" charset="0"/>
            </a:rPr>
            <a:t/>
          </a:r>
          <a:br>
            <a:rPr lang="sr-Cyrl-RS" altLang="sr-Latn-RS" sz="1200" b="0" i="1" dirty="0" smtClean="0">
              <a:solidFill>
                <a:srgbClr val="002060"/>
              </a:solidFill>
              <a:latin typeface="Bookman Old Style" panose="02050604050505020204" pitchFamily="18" charset="0"/>
              <a:ea typeface="Calibri" pitchFamily="34" charset="0"/>
              <a:cs typeface="Times New Roman" pitchFamily="18" charset="0"/>
            </a:rPr>
          </a:br>
          <a:endParaRPr lang="sr-Latn-RS" sz="110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03C4715-45F2-4938-B3D5-43B12913AFD0}" type="parTrans" cxnId="{0ABA75CC-2195-4E7B-A895-E2083CA7C4EC}">
      <dgm:prSet/>
      <dgm:spPr/>
      <dgm:t>
        <a:bodyPr/>
        <a:lstStyle/>
        <a:p>
          <a:endParaRPr lang="sr-Latn-RS"/>
        </a:p>
      </dgm:t>
    </dgm:pt>
    <dgm:pt modelId="{91040C8D-4130-45C1-9F59-D16701241757}" type="sibTrans" cxnId="{0ABA75CC-2195-4E7B-A895-E2083CA7C4EC}">
      <dgm:prSet/>
      <dgm:spPr/>
      <dgm:t>
        <a:bodyPr/>
        <a:lstStyle/>
        <a:p>
          <a:endParaRPr lang="sr-Latn-RS"/>
        </a:p>
      </dgm:t>
    </dgm:pt>
    <dgm:pt modelId="{58D98A99-9B08-4982-8429-1097535D303D}" type="pres">
      <dgm:prSet presAssocID="{73C4587C-E713-4EEF-A014-F2946EB399D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73DF3D07-BB4A-47F7-BCC6-FAC5583B5897}" type="pres">
      <dgm:prSet presAssocID="{73C4587C-E713-4EEF-A014-F2946EB399DF}" presName="dummyMaxCanvas" presStyleCnt="0">
        <dgm:presLayoutVars/>
      </dgm:prSet>
      <dgm:spPr/>
      <dgm:t>
        <a:bodyPr/>
        <a:lstStyle/>
        <a:p>
          <a:endParaRPr lang="sr-Latn-RS"/>
        </a:p>
      </dgm:t>
    </dgm:pt>
    <dgm:pt modelId="{32C3C155-ABEC-4E0D-BA0C-8E835E73EA2F}" type="pres">
      <dgm:prSet presAssocID="{73C4587C-E713-4EEF-A014-F2946EB399DF}" presName="OneNode_1" presStyleLbl="node1" presStyleIdx="0" presStyleCnt="1" custScaleY="200000" custLinFactNeighborX="-126" custLinFactNeighborY="-303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ABA75CC-2195-4E7B-A895-E2083CA7C4EC}" srcId="{73C4587C-E713-4EEF-A014-F2946EB399DF}" destId="{68D97DE7-1CD5-4B72-A170-DDAE15D2D718}" srcOrd="0" destOrd="0" parTransId="{703C4715-45F2-4938-B3D5-43B12913AFD0}" sibTransId="{91040C8D-4130-45C1-9F59-D16701241757}"/>
    <dgm:cxn modelId="{EA0CBBB0-88A8-4522-9BAA-8D1C70CB8B75}" type="presOf" srcId="{68D97DE7-1CD5-4B72-A170-DDAE15D2D718}" destId="{32C3C155-ABEC-4E0D-BA0C-8E835E73EA2F}" srcOrd="0" destOrd="0" presId="urn:microsoft.com/office/officeart/2005/8/layout/vProcess5"/>
    <dgm:cxn modelId="{14DF8BFB-B166-47F8-8EF5-F4BA01021B19}" type="presOf" srcId="{73C4587C-E713-4EEF-A014-F2946EB399DF}" destId="{58D98A99-9B08-4982-8429-1097535D303D}" srcOrd="0" destOrd="0" presId="urn:microsoft.com/office/officeart/2005/8/layout/vProcess5"/>
    <dgm:cxn modelId="{FEDA7377-D6A5-490E-9C05-D94C40F05ABC}" type="presParOf" srcId="{58D98A99-9B08-4982-8429-1097535D303D}" destId="{73DF3D07-BB4A-47F7-BCC6-FAC5583B5897}" srcOrd="0" destOrd="0" presId="urn:microsoft.com/office/officeart/2005/8/layout/vProcess5"/>
    <dgm:cxn modelId="{C77936AA-E960-4422-910B-71E82274E769}" type="presParOf" srcId="{58D98A99-9B08-4982-8429-1097535D303D}" destId="{32C3C155-ABEC-4E0D-BA0C-8E835E73EA2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D966C-078C-4F47-BC5F-17FE866A0E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410C79-A8DB-4482-9FA4-3D1F4F36130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i="0" u="none" dirty="0">
              <a:latin typeface="+mn-lt"/>
            </a:rPr>
            <a:t>ВОЈВОЂАНСКИ СИМФОНИЈСКИ ОРКЕСТАР, НОВИ САД</a:t>
          </a:r>
          <a:endParaRPr lang="az-Cyrl-AZ" sz="1400" b="1" dirty="0">
            <a:latin typeface="+mn-lt"/>
          </a:endParaRPr>
        </a:p>
      </dgm:t>
    </dgm:pt>
    <dgm:pt modelId="{8EF057C1-FB05-4301-8B9A-84BEFD6768DB}" type="parTrans" cxnId="{48CFF504-1332-4B6E-8722-2D1AF4D43C2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4260868-ACBB-408A-A495-A1886DFDA6BC}" type="sibTrans" cxnId="{48CFF504-1332-4B6E-8722-2D1AF4D43C2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9C52FB6-4A84-487A-B6B6-D3CBE1BE07D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latin typeface="+mn-lt"/>
            </a:rPr>
            <a:t>ИЗДАВАЧКИ ЗАВОД „ФОРУМ“  </a:t>
          </a:r>
          <a:r>
            <a:rPr lang="sr-Latn-RS" sz="1400" b="1" dirty="0">
              <a:latin typeface="+mn-lt"/>
            </a:rPr>
            <a:t>FORUM </a:t>
          </a:r>
          <a:r>
            <a:rPr lang="sr-Cyrl-RS" sz="1400" b="1" dirty="0">
              <a:latin typeface="+mn-lt"/>
            </a:rPr>
            <a:t>К</a:t>
          </a:r>
          <a:r>
            <a:rPr lang="sr-Latn-RS" sz="1400" b="1" dirty="0">
              <a:latin typeface="+mn-lt"/>
            </a:rPr>
            <a:t>ÖNYVKIADÓ INTÉZET </a:t>
          </a:r>
          <a:endParaRPr lang="az-Cyrl-AZ" sz="1400" b="1" dirty="0">
            <a:latin typeface="+mn-lt"/>
          </a:endParaRPr>
        </a:p>
      </dgm:t>
    </dgm:pt>
    <dgm:pt modelId="{54131259-6FB9-42A1-97DD-9DF4136C3F2F}" type="parTrans" cxnId="{D6B7B02B-634D-4D8E-B2EE-F92A71C92532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B66CE77-4E7F-44D4-A746-3A1E799C4C93}" type="sibTrans" cxnId="{D6B7B02B-634D-4D8E-B2EE-F92A71C92532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22E5EFE-2494-4246-8874-BE0F6AEF17B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latin typeface="+mn-lt"/>
            </a:rPr>
            <a:t>МУЗЕЈ САВРЕМЕНЕ УМЕТНОСТИ ВОЈВОДИНЕ, НОВИ САД</a:t>
          </a:r>
          <a:endParaRPr lang="az-Cyrl-AZ" sz="1400" b="1" dirty="0">
            <a:latin typeface="+mn-lt"/>
          </a:endParaRPr>
        </a:p>
      </dgm:t>
    </dgm:pt>
    <dgm:pt modelId="{FC940633-4E02-45F5-97F0-487AE8A601B7}" type="parTrans" cxnId="{6DF4A5FF-5058-49C9-80CB-73879B85C3C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1626CFB-2D37-4523-A974-64F3342C19FC}" type="sibTrans" cxnId="{6DF4A5FF-5058-49C9-80CB-73879B85C3C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3DA0668-7892-49C8-9DBE-0880096B194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latin typeface="+mn-lt"/>
            </a:rPr>
            <a:t>„МУЗЕЈ 20 21“, НОВИ САД</a:t>
          </a:r>
          <a:endParaRPr lang="az-Cyrl-AZ" sz="1400" b="1" dirty="0">
            <a:latin typeface="+mn-lt"/>
          </a:endParaRPr>
        </a:p>
      </dgm:t>
    </dgm:pt>
    <dgm:pt modelId="{BADBAC76-635E-4D2A-BDFC-BC21185C74E3}" type="parTrans" cxnId="{BAF2B560-5A64-4DB2-A838-D277B2E82EA0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1D75CC8-696D-44E7-A8A6-9A49354EA2CF}" type="sibTrans" cxnId="{BAF2B560-5A64-4DB2-A838-D277B2E82EA0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A59640AA-F90D-46F8-AF24-BB140E0C3D4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latin typeface="+mn-lt"/>
            </a:rPr>
            <a:t>НАРОДНО ПОЗОРИШТЕ  СУБОТИЦА - </a:t>
          </a:r>
          <a:r>
            <a:rPr lang="sr-Latn-RS" sz="1400" b="1" dirty="0">
              <a:latin typeface="+mn-lt"/>
            </a:rPr>
            <a:t>NARODNO KAZALIŠTE  SUBOTICA - NÉPSZÍNHÁZ  SZABADKA</a:t>
          </a:r>
          <a:endParaRPr lang="az-Cyrl-AZ" sz="1400" b="1" dirty="0">
            <a:latin typeface="+mn-lt"/>
          </a:endParaRPr>
        </a:p>
      </dgm:t>
    </dgm:pt>
    <dgm:pt modelId="{55F1DDB6-1569-4D8D-98F5-C60A3671B346}" type="parTrans" cxnId="{E3B20E64-B901-4D21-8C55-A64905D666D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7385F14-0366-4C3A-A665-B28D49E4FD2A}" type="sibTrans" cxnId="{E3B20E64-B901-4D21-8C55-A64905D666D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7B142CDE-C5A0-43AC-9C1A-8AD2F621AB7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latin typeface="+mn-lt"/>
            </a:rPr>
            <a:t>ПОЗОРИШНИ МУЗЕЈ ВОЈВОДИНЕ, НОВИ САД</a:t>
          </a:r>
          <a:endParaRPr lang="az-Cyrl-AZ" sz="1400" b="1" dirty="0">
            <a:latin typeface="+mn-lt"/>
          </a:endParaRPr>
        </a:p>
      </dgm:t>
    </dgm:pt>
    <dgm:pt modelId="{39C8A726-0A15-47BD-AE5B-0AFB518C88D0}" type="parTrans" cxnId="{06218A69-30EC-4DF9-BD56-D4F30B90713D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15D7879-07C5-4CE8-A93F-5B4ED74EC01F}" type="sibTrans" cxnId="{06218A69-30EC-4DF9-BD56-D4F30B90713D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40E7FD0-9010-4931-AB92-AFA648CBB72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ПОКРАЈИНСКИ ЗАВОД ЗА ЗАШТИТУ СПОМЕНИКА КУЛТУРЕ, ПЕТРОВАРАДИН</a:t>
          </a:r>
          <a:endParaRPr lang="az-Cyrl-AZ" sz="1400" b="1">
            <a:latin typeface="+mn-lt"/>
          </a:endParaRPr>
        </a:p>
      </dgm:t>
    </dgm:pt>
    <dgm:pt modelId="{92B37B8E-D37E-4769-8B84-1BE2A8D243C5}" type="parTrans" cxnId="{4BE549E4-3AA2-41B4-B4D7-2432A3402F3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DB276524-8F5B-4AE6-AAAD-C4FEAFDCC7F4}" type="sibTrans" cxnId="{4BE549E4-3AA2-41B4-B4D7-2432A3402F3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7628B4AA-C595-4F04-84E8-AB2765906FB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latin typeface="+mn-lt"/>
            </a:rPr>
            <a:t>СПОМЕН-ЗБИРКА ПАВЛА БЕЉАНСКОГ, НОВИ САД</a:t>
          </a:r>
          <a:endParaRPr lang="az-Cyrl-AZ" sz="1400" b="1" dirty="0">
            <a:latin typeface="+mn-lt"/>
          </a:endParaRPr>
        </a:p>
      </dgm:t>
    </dgm:pt>
    <dgm:pt modelId="{F5C5379F-DCBB-4E79-8D45-FE0BC3A84376}" type="parTrans" cxnId="{CAE09E3C-3411-4A60-A329-F6B7C6E0F6F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B74ACAC-0313-4A22-B461-D1041C86FEF2}" type="sibTrans" cxnId="{CAE09E3C-3411-4A60-A329-F6B7C6E0F6F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D54BEF7-AC73-4FDD-A4C2-818897C2BE8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КУЛТУРНИ ЦЕНТАР ВОЈВОДИНЕ „МИЛОШ ЦРЊАНСКИ“, НОВИ САД</a:t>
          </a:r>
          <a:endParaRPr lang="az-Cyrl-AZ" sz="1400" b="1">
            <a:latin typeface="+mn-lt"/>
          </a:endParaRPr>
        </a:p>
      </dgm:t>
    </dgm:pt>
    <dgm:pt modelId="{F299DAE2-75B3-4EBD-864A-1B684850680E}" type="parTrans" cxnId="{F473A390-AFC4-4FAE-8BD7-4F73209DDC0E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F6B2CDA-3D8D-4889-BA70-5BAF1F83EEDB}" type="sibTrans" cxnId="{F473A390-AFC4-4FAE-8BD7-4F73209DDC0E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3EA6C07-3797-4CBA-B104-5486726BEF2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СРПСКО НАРОДНО ПОЗОРИШТЕ - НОВИ САД</a:t>
          </a:r>
          <a:endParaRPr lang="az-Cyrl-AZ" sz="1400" b="1">
            <a:latin typeface="+mn-lt"/>
          </a:endParaRPr>
        </a:p>
      </dgm:t>
    </dgm:pt>
    <dgm:pt modelId="{132823C5-B54C-43FD-83EA-F6416724EAF4}" type="parTrans" cxnId="{9061A2CF-4597-4AC5-A019-8F194D919961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32CF153-2D5F-44BF-BE6C-30F3361B3BD3}" type="sibTrans" cxnId="{9061A2CF-4597-4AC5-A019-8F194D919961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F4BF9DD-32C4-4134-830F-A293F6F76B7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АРХИВ ВОЈВОДИНЕ, НОВИ САД</a:t>
          </a:r>
          <a:endParaRPr lang="az-Cyrl-AZ" sz="1400" b="1">
            <a:latin typeface="+mn-lt"/>
          </a:endParaRPr>
        </a:p>
      </dgm:t>
    </dgm:pt>
    <dgm:pt modelId="{E619B931-2118-4741-B6BD-CB748F82428A}" type="parTrans" cxnId="{05CC8173-925D-4CA6-980F-D67B7DF6A614}">
      <dgm:prSet/>
      <dgm:spPr/>
      <dgm:t>
        <a:bodyPr/>
        <a:lstStyle/>
        <a:p>
          <a:endParaRPr lang="sr-Latn-RS"/>
        </a:p>
      </dgm:t>
    </dgm:pt>
    <dgm:pt modelId="{13400211-1C03-4300-AA20-8114B99E4386}" type="sibTrans" cxnId="{05CC8173-925D-4CA6-980F-D67B7DF6A614}">
      <dgm:prSet/>
      <dgm:spPr/>
      <dgm:t>
        <a:bodyPr/>
        <a:lstStyle/>
        <a:p>
          <a:endParaRPr lang="sr-Latn-RS"/>
        </a:p>
      </dgm:t>
    </dgm:pt>
    <dgm:pt modelId="{C6F30F0C-A2C3-48D6-8C9E-386E2668EBA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latin typeface="+mn-lt"/>
            </a:rPr>
            <a:t>ГАЛЕРИЈА ЛИКОВНЕ УМЕТНОСТИ - ПОКЛОН ЗБИРКА РАЈКА МАМУЗИЋА, НОВИ САД</a:t>
          </a:r>
          <a:endParaRPr lang="az-Cyrl-AZ" sz="1400" b="1" dirty="0">
            <a:latin typeface="+mn-lt"/>
          </a:endParaRPr>
        </a:p>
      </dgm:t>
    </dgm:pt>
    <dgm:pt modelId="{AD2E2976-8F55-4F6F-9689-7BB4123E0063}" type="parTrans" cxnId="{A7272B13-AA8B-4408-867F-568453E11C85}">
      <dgm:prSet/>
      <dgm:spPr/>
      <dgm:t>
        <a:bodyPr/>
        <a:lstStyle/>
        <a:p>
          <a:endParaRPr lang="sr-Latn-RS"/>
        </a:p>
      </dgm:t>
    </dgm:pt>
    <dgm:pt modelId="{35E444E2-637D-4773-A8F9-F4DDD9C21197}" type="sibTrans" cxnId="{A7272B13-AA8B-4408-867F-568453E11C85}">
      <dgm:prSet/>
      <dgm:spPr/>
      <dgm:t>
        <a:bodyPr/>
        <a:lstStyle/>
        <a:p>
          <a:endParaRPr lang="sr-Latn-RS"/>
        </a:p>
      </dgm:t>
    </dgm:pt>
    <dgm:pt modelId="{9042E71C-3B7E-4905-9F4F-E1588E0D7E7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latin typeface="+mn-lt"/>
            </a:rPr>
            <a:t>МУЗЕЈ ВОЈВОДИНЕ, НОВИ САД</a:t>
          </a:r>
          <a:endParaRPr lang="az-Cyrl-AZ" sz="1400" b="1" dirty="0">
            <a:latin typeface="+mn-lt"/>
          </a:endParaRPr>
        </a:p>
      </dgm:t>
    </dgm:pt>
    <dgm:pt modelId="{9C619DED-E22B-44A3-9CB1-2AE34FA9E30F}" type="sibTrans" cxnId="{651586EE-8BBE-4A64-A611-4CD14F4D9022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B5CFCA1-A5BC-4C59-83EC-F00480D215FB}" type="parTrans" cxnId="{651586EE-8BBE-4A64-A611-4CD14F4D9022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1B45736-7796-49BC-B7CC-B844BE6EFD01}" type="pres">
      <dgm:prSet presAssocID="{AD7D966C-078C-4F47-BC5F-17FE866A0E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90C7DD-8827-451B-BCE0-C296BFD22CFC}" type="pres">
      <dgm:prSet presAssocID="{5D410C79-A8DB-4482-9FA4-3D1F4F361300}" presName="parentLin" presStyleCnt="0"/>
      <dgm:spPr/>
    </dgm:pt>
    <dgm:pt modelId="{530A1C06-14EE-49C5-B458-F303865C2262}" type="pres">
      <dgm:prSet presAssocID="{5D410C79-A8DB-4482-9FA4-3D1F4F361300}" presName="parentLeftMargin" presStyleLbl="node1" presStyleIdx="0" presStyleCnt="13"/>
      <dgm:spPr/>
      <dgm:t>
        <a:bodyPr/>
        <a:lstStyle/>
        <a:p>
          <a:endParaRPr lang="en-US"/>
        </a:p>
      </dgm:t>
    </dgm:pt>
    <dgm:pt modelId="{A8CA7CC7-A2AD-4C3D-B479-FE39F2D56A33}" type="pres">
      <dgm:prSet presAssocID="{5D410C79-A8DB-4482-9FA4-3D1F4F361300}" presName="parentText" presStyleLbl="node1" presStyleIdx="0" presStyleCnt="13" custScaleX="131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915E5-A13E-4766-972F-2AA2D9F73795}" type="pres">
      <dgm:prSet presAssocID="{5D410C79-A8DB-4482-9FA4-3D1F4F361300}" presName="negativeSpace" presStyleCnt="0"/>
      <dgm:spPr/>
    </dgm:pt>
    <dgm:pt modelId="{E7700EA0-B40A-4FFA-83DB-E29DCB26BF9D}" type="pres">
      <dgm:prSet presAssocID="{5D410C79-A8DB-4482-9FA4-3D1F4F361300}" presName="childText" presStyleLbl="conFgAcc1" presStyleIdx="0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74CB07C3-5F37-41C8-A63F-488B9F1E1F7C}" type="pres">
      <dgm:prSet presAssocID="{24260868-ACBB-408A-A495-A1886DFDA6BC}" presName="spaceBetweenRectangles" presStyleCnt="0"/>
      <dgm:spPr/>
    </dgm:pt>
    <dgm:pt modelId="{0A3605B5-2FD6-462D-9C70-A9463A684635}" type="pres">
      <dgm:prSet presAssocID="{C6F30F0C-A2C3-48D6-8C9E-386E2668EBAB}" presName="parentLin" presStyleCnt="0"/>
      <dgm:spPr/>
    </dgm:pt>
    <dgm:pt modelId="{EE11A6E0-21B1-43A4-8AC0-BE9BCFA63C49}" type="pres">
      <dgm:prSet presAssocID="{C6F30F0C-A2C3-48D6-8C9E-386E2668EBAB}" presName="parentLeftMargin" presStyleLbl="node1" presStyleIdx="0" presStyleCnt="13"/>
      <dgm:spPr/>
      <dgm:t>
        <a:bodyPr/>
        <a:lstStyle/>
        <a:p>
          <a:endParaRPr lang="sr-Latn-RS"/>
        </a:p>
      </dgm:t>
    </dgm:pt>
    <dgm:pt modelId="{4D9EA313-28B3-483C-8CDD-BB115E13F687}" type="pres">
      <dgm:prSet presAssocID="{C6F30F0C-A2C3-48D6-8C9E-386E2668EBAB}" presName="parentText" presStyleLbl="node1" presStyleIdx="1" presStyleCnt="13" custScaleX="132301" custScaleY="140503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857AFE0-025B-4D80-AD79-D3108FBC7208}" type="pres">
      <dgm:prSet presAssocID="{C6F30F0C-A2C3-48D6-8C9E-386E2668EBAB}" presName="negativeSpace" presStyleCnt="0"/>
      <dgm:spPr/>
    </dgm:pt>
    <dgm:pt modelId="{1F3AB268-B05A-47C7-A68A-126084AA2EA4}" type="pres">
      <dgm:prSet presAssocID="{C6F30F0C-A2C3-48D6-8C9E-386E2668EBAB}" presName="childText" presStyleLbl="conFgAcc1" presStyleIdx="1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E1727543-99E5-41BE-990B-C67C3BB7A271}" type="pres">
      <dgm:prSet presAssocID="{35E444E2-637D-4773-A8F9-F4DDD9C21197}" presName="spaceBetweenRectangles" presStyleCnt="0"/>
      <dgm:spPr/>
    </dgm:pt>
    <dgm:pt modelId="{05A2F8F9-5E24-499C-BF49-B545652130C4}" type="pres">
      <dgm:prSet presAssocID="{89C52FB6-4A84-487A-B6B6-D3CBE1BE07DA}" presName="parentLin" presStyleCnt="0"/>
      <dgm:spPr/>
    </dgm:pt>
    <dgm:pt modelId="{12BD09B1-CB1D-4026-9AB6-2A96094C8352}" type="pres">
      <dgm:prSet presAssocID="{89C52FB6-4A84-487A-B6B6-D3CBE1BE07DA}" presName="parentLeftMargin" presStyleLbl="node1" presStyleIdx="1" presStyleCnt="13"/>
      <dgm:spPr/>
      <dgm:t>
        <a:bodyPr/>
        <a:lstStyle/>
        <a:p>
          <a:endParaRPr lang="en-US"/>
        </a:p>
      </dgm:t>
    </dgm:pt>
    <dgm:pt modelId="{B68445A1-4F2E-4DE1-B648-0EBC1FB516AB}" type="pres">
      <dgm:prSet presAssocID="{89C52FB6-4A84-487A-B6B6-D3CBE1BE07DA}" presName="parentText" presStyleLbl="node1" presStyleIdx="2" presStyleCnt="13" custScaleX="1314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22B8D-662D-44EE-9CB4-C4612A68D9F7}" type="pres">
      <dgm:prSet presAssocID="{89C52FB6-4A84-487A-B6B6-D3CBE1BE07DA}" presName="negativeSpace" presStyleCnt="0"/>
      <dgm:spPr/>
    </dgm:pt>
    <dgm:pt modelId="{3E3A895C-494F-45B3-80E8-411E23CE4DE8}" type="pres">
      <dgm:prSet presAssocID="{89C52FB6-4A84-487A-B6B6-D3CBE1BE07DA}" presName="childText" presStyleLbl="conFgAcc1" presStyleIdx="2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61AF2A03-C295-4198-8201-F9CED685FCF7}" type="pres">
      <dgm:prSet presAssocID="{BB66CE77-4E7F-44D4-A746-3A1E799C4C93}" presName="spaceBetweenRectangles" presStyleCnt="0"/>
      <dgm:spPr/>
    </dgm:pt>
    <dgm:pt modelId="{ADA2BFF6-BAF2-470F-8C8E-BBEBC70C66D5}" type="pres">
      <dgm:prSet presAssocID="{9042E71C-3B7E-4905-9F4F-E1588E0D7E7E}" presName="parentLin" presStyleCnt="0"/>
      <dgm:spPr/>
    </dgm:pt>
    <dgm:pt modelId="{1CFCF579-261E-4952-BFD3-FEDE01C283CB}" type="pres">
      <dgm:prSet presAssocID="{9042E71C-3B7E-4905-9F4F-E1588E0D7E7E}" presName="parentLeftMargin" presStyleLbl="node1" presStyleIdx="2" presStyleCnt="13"/>
      <dgm:spPr/>
      <dgm:t>
        <a:bodyPr/>
        <a:lstStyle/>
        <a:p>
          <a:endParaRPr lang="en-US"/>
        </a:p>
      </dgm:t>
    </dgm:pt>
    <dgm:pt modelId="{E122AF5C-AF26-44F7-B9DE-58144447E23B}" type="pres">
      <dgm:prSet presAssocID="{9042E71C-3B7E-4905-9F4F-E1588E0D7E7E}" presName="parentText" presStyleLbl="node1" presStyleIdx="3" presStyleCnt="13" custScaleX="1314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EA87B-F24C-4D16-A4BA-682E30891BD7}" type="pres">
      <dgm:prSet presAssocID="{9042E71C-3B7E-4905-9F4F-E1588E0D7E7E}" presName="negativeSpace" presStyleCnt="0"/>
      <dgm:spPr/>
    </dgm:pt>
    <dgm:pt modelId="{EE080E02-F1FC-4D66-8CD4-E83E2C13655C}" type="pres">
      <dgm:prSet presAssocID="{9042E71C-3B7E-4905-9F4F-E1588E0D7E7E}" presName="childText" presStyleLbl="conFgAcc1" presStyleIdx="3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B9D9E62C-664B-41A5-A3D5-FA1875E10A27}" type="pres">
      <dgm:prSet presAssocID="{9C619DED-E22B-44A3-9CB1-2AE34FA9E30F}" presName="spaceBetweenRectangles" presStyleCnt="0"/>
      <dgm:spPr/>
    </dgm:pt>
    <dgm:pt modelId="{4D59D3E0-A401-4B8D-B6DF-2B8D9A5FCF1B}" type="pres">
      <dgm:prSet presAssocID="{622E5EFE-2494-4246-8874-BE0F6AEF17BD}" presName="parentLin" presStyleCnt="0"/>
      <dgm:spPr/>
    </dgm:pt>
    <dgm:pt modelId="{7715AB8E-D8A4-4720-BCD6-FD383F7CCF46}" type="pres">
      <dgm:prSet presAssocID="{622E5EFE-2494-4246-8874-BE0F6AEF17BD}" presName="parentLeftMargin" presStyleLbl="node1" presStyleIdx="3" presStyleCnt="13"/>
      <dgm:spPr/>
      <dgm:t>
        <a:bodyPr/>
        <a:lstStyle/>
        <a:p>
          <a:endParaRPr lang="en-US"/>
        </a:p>
      </dgm:t>
    </dgm:pt>
    <dgm:pt modelId="{76AE86C1-81FD-41AD-8AF4-3EA53C5B9C58}" type="pres">
      <dgm:prSet presAssocID="{622E5EFE-2494-4246-8874-BE0F6AEF17BD}" presName="parentText" presStyleLbl="node1" presStyleIdx="4" presStyleCnt="13" custScaleX="1314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A14E6-F0DE-4C33-A612-B0C3FCDCABF3}" type="pres">
      <dgm:prSet presAssocID="{622E5EFE-2494-4246-8874-BE0F6AEF17BD}" presName="negativeSpace" presStyleCnt="0"/>
      <dgm:spPr/>
    </dgm:pt>
    <dgm:pt modelId="{2A7C71E1-DF58-4AA7-A47A-9115F49D8D72}" type="pres">
      <dgm:prSet presAssocID="{622E5EFE-2494-4246-8874-BE0F6AEF17BD}" presName="childText" presStyleLbl="conFgAcc1" presStyleIdx="4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A3C68ECB-BCC0-48BD-8301-401128495ACF}" type="pres">
      <dgm:prSet presAssocID="{31626CFB-2D37-4523-A974-64F3342C19FC}" presName="spaceBetweenRectangles" presStyleCnt="0"/>
      <dgm:spPr/>
    </dgm:pt>
    <dgm:pt modelId="{8D1DD1E7-48E2-4484-97A9-45B2C8327690}" type="pres">
      <dgm:prSet presAssocID="{23DA0668-7892-49C8-9DBE-0880096B1942}" presName="parentLin" presStyleCnt="0"/>
      <dgm:spPr/>
    </dgm:pt>
    <dgm:pt modelId="{5AEAD558-B7E4-4B45-A359-CA456983C66F}" type="pres">
      <dgm:prSet presAssocID="{23DA0668-7892-49C8-9DBE-0880096B1942}" presName="parentLeftMargin" presStyleLbl="node1" presStyleIdx="4" presStyleCnt="13"/>
      <dgm:spPr/>
      <dgm:t>
        <a:bodyPr/>
        <a:lstStyle/>
        <a:p>
          <a:endParaRPr lang="en-US"/>
        </a:p>
      </dgm:t>
    </dgm:pt>
    <dgm:pt modelId="{EDEB2850-7ACD-469D-A67D-21A0FB5B5243}" type="pres">
      <dgm:prSet presAssocID="{23DA0668-7892-49C8-9DBE-0880096B1942}" presName="parentText" presStyleLbl="node1" presStyleIdx="5" presStyleCnt="13" custScaleX="1314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C1918-B10B-4377-9F74-A62203EEC1C0}" type="pres">
      <dgm:prSet presAssocID="{23DA0668-7892-49C8-9DBE-0880096B1942}" presName="negativeSpace" presStyleCnt="0"/>
      <dgm:spPr/>
    </dgm:pt>
    <dgm:pt modelId="{2C4791CD-9BC3-4C34-BA7E-7F05C38B82A9}" type="pres">
      <dgm:prSet presAssocID="{23DA0668-7892-49C8-9DBE-0880096B1942}" presName="childText" presStyleLbl="conFgAcc1" presStyleIdx="5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AE7960CF-B3DA-484A-8118-9A63FB9A496E}" type="pres">
      <dgm:prSet presAssocID="{21D75CC8-696D-44E7-A8A6-9A49354EA2CF}" presName="spaceBetweenRectangles" presStyleCnt="0"/>
      <dgm:spPr/>
    </dgm:pt>
    <dgm:pt modelId="{8C25A249-B1A2-4B66-9494-03CA138405CD}" type="pres">
      <dgm:prSet presAssocID="{A59640AA-F90D-46F8-AF24-BB140E0C3D4B}" presName="parentLin" presStyleCnt="0"/>
      <dgm:spPr/>
    </dgm:pt>
    <dgm:pt modelId="{C5AB964E-C171-4DC2-8D09-FA297B6C685C}" type="pres">
      <dgm:prSet presAssocID="{A59640AA-F90D-46F8-AF24-BB140E0C3D4B}" presName="parentLeftMargin" presStyleLbl="node1" presStyleIdx="5" presStyleCnt="13"/>
      <dgm:spPr/>
      <dgm:t>
        <a:bodyPr/>
        <a:lstStyle/>
        <a:p>
          <a:endParaRPr lang="en-US"/>
        </a:p>
      </dgm:t>
    </dgm:pt>
    <dgm:pt modelId="{AC26FD80-6C21-49CA-BE5E-5CC563A6C450}" type="pres">
      <dgm:prSet presAssocID="{A59640AA-F90D-46F8-AF24-BB140E0C3D4B}" presName="parentText" presStyleLbl="node1" presStyleIdx="6" presStyleCnt="13" custScaleX="131717" custScaleY="1180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25A6F-F04C-4992-81B1-CE93FB904517}" type="pres">
      <dgm:prSet presAssocID="{A59640AA-F90D-46F8-AF24-BB140E0C3D4B}" presName="negativeSpace" presStyleCnt="0"/>
      <dgm:spPr/>
    </dgm:pt>
    <dgm:pt modelId="{E774A1C2-C2A9-4781-A85C-A27B25B46A36}" type="pres">
      <dgm:prSet presAssocID="{A59640AA-F90D-46F8-AF24-BB140E0C3D4B}" presName="childText" presStyleLbl="conFgAcc1" presStyleIdx="6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115F8D87-EC27-4714-936C-4F3C8091844B}" type="pres">
      <dgm:prSet presAssocID="{27385F14-0366-4C3A-A665-B28D49E4FD2A}" presName="spaceBetweenRectangles" presStyleCnt="0"/>
      <dgm:spPr/>
    </dgm:pt>
    <dgm:pt modelId="{2894F6BB-23F0-4E08-BA4B-A6D41E92B7F9}" type="pres">
      <dgm:prSet presAssocID="{7B142CDE-C5A0-43AC-9C1A-8AD2F621AB75}" presName="parentLin" presStyleCnt="0"/>
      <dgm:spPr/>
    </dgm:pt>
    <dgm:pt modelId="{A7BD7ADC-FCDD-49C3-88C8-D47C18050908}" type="pres">
      <dgm:prSet presAssocID="{7B142CDE-C5A0-43AC-9C1A-8AD2F621AB75}" presName="parentLeftMargin" presStyleLbl="node1" presStyleIdx="6" presStyleCnt="13"/>
      <dgm:spPr/>
      <dgm:t>
        <a:bodyPr/>
        <a:lstStyle/>
        <a:p>
          <a:endParaRPr lang="en-US"/>
        </a:p>
      </dgm:t>
    </dgm:pt>
    <dgm:pt modelId="{AC1D77F1-FE64-4687-94E9-6B17012CA4ED}" type="pres">
      <dgm:prSet presAssocID="{7B142CDE-C5A0-43AC-9C1A-8AD2F621AB75}" presName="parentText" presStyleLbl="node1" presStyleIdx="7" presStyleCnt="13" custScaleX="1314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D69B0-E5E1-4339-958B-1C37F0782199}" type="pres">
      <dgm:prSet presAssocID="{7B142CDE-C5A0-43AC-9C1A-8AD2F621AB75}" presName="negativeSpace" presStyleCnt="0"/>
      <dgm:spPr/>
    </dgm:pt>
    <dgm:pt modelId="{357DDF0C-D91A-40E4-A5BE-BFC3CD8ED4C3}" type="pres">
      <dgm:prSet presAssocID="{7B142CDE-C5A0-43AC-9C1A-8AD2F621AB75}" presName="childText" presStyleLbl="conFgAcc1" presStyleIdx="7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160777E6-D551-4B9F-8F07-53B81410180F}" type="pres">
      <dgm:prSet presAssocID="{615D7879-07C5-4CE8-A93F-5B4ED74EC01F}" presName="spaceBetweenRectangles" presStyleCnt="0"/>
      <dgm:spPr/>
    </dgm:pt>
    <dgm:pt modelId="{9B52E805-D3E3-43D3-B0EA-2B763205871D}" type="pres">
      <dgm:prSet presAssocID="{340E7FD0-9010-4931-AB92-AFA648CBB72D}" presName="parentLin" presStyleCnt="0"/>
      <dgm:spPr/>
    </dgm:pt>
    <dgm:pt modelId="{80E04E09-FBB8-4AD2-8528-6EA18CFB8CD4}" type="pres">
      <dgm:prSet presAssocID="{340E7FD0-9010-4931-AB92-AFA648CBB72D}" presName="parentLeftMargin" presStyleLbl="node1" presStyleIdx="7" presStyleCnt="13"/>
      <dgm:spPr/>
      <dgm:t>
        <a:bodyPr/>
        <a:lstStyle/>
        <a:p>
          <a:endParaRPr lang="en-US"/>
        </a:p>
      </dgm:t>
    </dgm:pt>
    <dgm:pt modelId="{F2CB6699-8BCD-4CDD-8F25-029C2D06CF32}" type="pres">
      <dgm:prSet presAssocID="{340E7FD0-9010-4931-AB92-AFA648CBB72D}" presName="parentText" presStyleLbl="node1" presStyleIdx="8" presStyleCnt="13" custScaleX="131494" custScaleY="1424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B762E-21DD-4213-8B5B-31D8E2D0F358}" type="pres">
      <dgm:prSet presAssocID="{340E7FD0-9010-4931-AB92-AFA648CBB72D}" presName="negativeSpace" presStyleCnt="0"/>
      <dgm:spPr/>
    </dgm:pt>
    <dgm:pt modelId="{0C6E9AFB-AB58-4E5F-929B-C7441C5A9C22}" type="pres">
      <dgm:prSet presAssocID="{340E7FD0-9010-4931-AB92-AFA648CBB72D}" presName="childText" presStyleLbl="conFgAcc1" presStyleIdx="8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31856168-40BE-4092-A22B-9156EA46E145}" type="pres">
      <dgm:prSet presAssocID="{DB276524-8F5B-4AE6-AAAD-C4FEAFDCC7F4}" presName="spaceBetweenRectangles" presStyleCnt="0"/>
      <dgm:spPr/>
    </dgm:pt>
    <dgm:pt modelId="{369A37BA-62D5-4ADC-BE46-87C5EB03CEE8}" type="pres">
      <dgm:prSet presAssocID="{7628B4AA-C595-4F04-84E8-AB2765906FBF}" presName="parentLin" presStyleCnt="0"/>
      <dgm:spPr/>
    </dgm:pt>
    <dgm:pt modelId="{A5CC3416-E993-4B34-AC50-A9F5A7025E25}" type="pres">
      <dgm:prSet presAssocID="{7628B4AA-C595-4F04-84E8-AB2765906FBF}" presName="parentLeftMargin" presStyleLbl="node1" presStyleIdx="8" presStyleCnt="13"/>
      <dgm:spPr/>
      <dgm:t>
        <a:bodyPr/>
        <a:lstStyle/>
        <a:p>
          <a:endParaRPr lang="en-US"/>
        </a:p>
      </dgm:t>
    </dgm:pt>
    <dgm:pt modelId="{73393007-38C0-4D0B-AE0E-D880DE727834}" type="pres">
      <dgm:prSet presAssocID="{7628B4AA-C595-4F04-84E8-AB2765906FBF}" presName="parentText" presStyleLbl="node1" presStyleIdx="9" presStyleCnt="13" custScaleX="1314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AEF9-D0FF-422A-80D3-B5912D5E4F58}" type="pres">
      <dgm:prSet presAssocID="{7628B4AA-C595-4F04-84E8-AB2765906FBF}" presName="negativeSpace" presStyleCnt="0"/>
      <dgm:spPr/>
    </dgm:pt>
    <dgm:pt modelId="{B056BCDA-3B14-4D6B-BF8F-E2796536A26C}" type="pres">
      <dgm:prSet presAssocID="{7628B4AA-C595-4F04-84E8-AB2765906FBF}" presName="childText" presStyleLbl="conFgAcc1" presStyleIdx="9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CB175163-7F4F-4EB4-8DEB-B278486144E6}" type="pres">
      <dgm:prSet presAssocID="{CB74ACAC-0313-4A22-B461-D1041C86FEF2}" presName="spaceBetweenRectangles" presStyleCnt="0"/>
      <dgm:spPr/>
    </dgm:pt>
    <dgm:pt modelId="{66550E23-55DC-4A6B-8E35-08E72A585EDF}" type="pres">
      <dgm:prSet presAssocID="{8D54BEF7-AC73-4FDD-A4C2-818897C2BE89}" presName="parentLin" presStyleCnt="0"/>
      <dgm:spPr/>
    </dgm:pt>
    <dgm:pt modelId="{4D75FA08-9572-48D9-A5C4-B9BE00FAFFD0}" type="pres">
      <dgm:prSet presAssocID="{8D54BEF7-AC73-4FDD-A4C2-818897C2BE89}" presName="parentLeftMargin" presStyleLbl="node1" presStyleIdx="9" presStyleCnt="13"/>
      <dgm:spPr/>
      <dgm:t>
        <a:bodyPr/>
        <a:lstStyle/>
        <a:p>
          <a:endParaRPr lang="en-US"/>
        </a:p>
      </dgm:t>
    </dgm:pt>
    <dgm:pt modelId="{DA9AEED9-249D-498C-812C-5E5795A48A0B}" type="pres">
      <dgm:prSet presAssocID="{8D54BEF7-AC73-4FDD-A4C2-818897C2BE89}" presName="parentText" presStyleLbl="node1" presStyleIdx="10" presStyleCnt="13" custScaleX="131494" custScaleY="1365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359B7-3361-41D2-A247-49EB7BEC7BA0}" type="pres">
      <dgm:prSet presAssocID="{8D54BEF7-AC73-4FDD-A4C2-818897C2BE89}" presName="negativeSpace" presStyleCnt="0"/>
      <dgm:spPr/>
    </dgm:pt>
    <dgm:pt modelId="{EC6648A3-E529-4EC1-8FA6-E773178738E7}" type="pres">
      <dgm:prSet presAssocID="{8D54BEF7-AC73-4FDD-A4C2-818897C2BE89}" presName="childText" presStyleLbl="conFgAcc1" presStyleIdx="10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9DCE00A8-8391-47BB-B880-A9F7ADC7455C}" type="pres">
      <dgm:prSet presAssocID="{4F6B2CDA-3D8D-4889-BA70-5BAF1F83EEDB}" presName="spaceBetweenRectangles" presStyleCnt="0"/>
      <dgm:spPr/>
    </dgm:pt>
    <dgm:pt modelId="{7DEFF155-5277-4E30-B1FC-B5A02DE0282E}" type="pres">
      <dgm:prSet presAssocID="{63EA6C07-3797-4CBA-B104-5486726BEF2E}" presName="parentLin" presStyleCnt="0"/>
      <dgm:spPr/>
    </dgm:pt>
    <dgm:pt modelId="{B5231E8D-048A-40D0-8109-3C9FEDCB3E26}" type="pres">
      <dgm:prSet presAssocID="{63EA6C07-3797-4CBA-B104-5486726BEF2E}" presName="parentLeftMargin" presStyleLbl="node1" presStyleIdx="10" presStyleCnt="13"/>
      <dgm:spPr/>
      <dgm:t>
        <a:bodyPr/>
        <a:lstStyle/>
        <a:p>
          <a:endParaRPr lang="en-US"/>
        </a:p>
      </dgm:t>
    </dgm:pt>
    <dgm:pt modelId="{0871119D-7D65-408F-A9B0-499101F58237}" type="pres">
      <dgm:prSet presAssocID="{63EA6C07-3797-4CBA-B104-5486726BEF2E}" presName="parentText" presStyleLbl="node1" presStyleIdx="11" presStyleCnt="13" custScaleX="131494" custLinFactNeighborX="9434" custLinFactNeighborY="99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E02B9-D850-43AB-B611-D8628B3C7531}" type="pres">
      <dgm:prSet presAssocID="{63EA6C07-3797-4CBA-B104-5486726BEF2E}" presName="negativeSpace" presStyleCnt="0"/>
      <dgm:spPr/>
    </dgm:pt>
    <dgm:pt modelId="{F157E62E-C4C4-436F-8DBC-C7D65BEAFD5E}" type="pres">
      <dgm:prSet presAssocID="{63EA6C07-3797-4CBA-B104-5486726BEF2E}" presName="childText" presStyleLbl="conFgAcc1" presStyleIdx="11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  <dgm:pt modelId="{0BD3CBD6-07F7-4BB7-B4F7-98AFB5A6821B}" type="pres">
      <dgm:prSet presAssocID="{F32CF153-2D5F-44BF-BE6C-30F3361B3BD3}" presName="spaceBetweenRectangles" presStyleCnt="0"/>
      <dgm:spPr/>
    </dgm:pt>
    <dgm:pt modelId="{D94730D9-35FF-4B7A-934F-54954DE2A77B}" type="pres">
      <dgm:prSet presAssocID="{CF4BF9DD-32C4-4134-830F-A293F6F76B7C}" presName="parentLin" presStyleCnt="0"/>
      <dgm:spPr/>
    </dgm:pt>
    <dgm:pt modelId="{5FE0C7D6-BA84-4F90-B8F8-DB9F5CAC94BE}" type="pres">
      <dgm:prSet presAssocID="{CF4BF9DD-32C4-4134-830F-A293F6F76B7C}" presName="parentLeftMargin" presStyleLbl="node1" presStyleIdx="11" presStyleCnt="13"/>
      <dgm:spPr/>
      <dgm:t>
        <a:bodyPr/>
        <a:lstStyle/>
        <a:p>
          <a:endParaRPr lang="sr-Latn-RS"/>
        </a:p>
      </dgm:t>
    </dgm:pt>
    <dgm:pt modelId="{71069E99-370E-47B9-B817-66FB776D92B0}" type="pres">
      <dgm:prSet presAssocID="{CF4BF9DD-32C4-4134-830F-A293F6F76B7C}" presName="parentText" presStyleLbl="node1" presStyleIdx="12" presStyleCnt="13" custScaleX="132092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EAB8119-6CF0-484A-AE48-DE01AB067A40}" type="pres">
      <dgm:prSet presAssocID="{CF4BF9DD-32C4-4134-830F-A293F6F76B7C}" presName="negativeSpace" presStyleCnt="0"/>
      <dgm:spPr/>
    </dgm:pt>
    <dgm:pt modelId="{8B632AA6-FD48-479A-A726-17C02D7345F8}" type="pres">
      <dgm:prSet presAssocID="{CF4BF9DD-32C4-4134-830F-A293F6F76B7C}" presName="childText" presStyleLbl="conFgAcc1" presStyleIdx="12" presStyleCnt="1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r-Latn-RS"/>
        </a:p>
      </dgm:t>
    </dgm:pt>
  </dgm:ptLst>
  <dgm:cxnLst>
    <dgm:cxn modelId="{6F0C6D67-DB0F-4A4C-89E2-9035746478E5}" type="presOf" srcId="{9042E71C-3B7E-4905-9F4F-E1588E0D7E7E}" destId="{1CFCF579-261E-4952-BFD3-FEDE01C283CB}" srcOrd="0" destOrd="0" presId="urn:microsoft.com/office/officeart/2005/8/layout/list1"/>
    <dgm:cxn modelId="{AFB49DAC-C263-4D8B-8DD2-19F6C1EAACE8}" type="presOf" srcId="{622E5EFE-2494-4246-8874-BE0F6AEF17BD}" destId="{7715AB8E-D8A4-4720-BCD6-FD383F7CCF46}" srcOrd="0" destOrd="0" presId="urn:microsoft.com/office/officeart/2005/8/layout/list1"/>
    <dgm:cxn modelId="{2CECFF47-C1B9-43D2-86D8-8678BD877C95}" type="presOf" srcId="{340E7FD0-9010-4931-AB92-AFA648CBB72D}" destId="{F2CB6699-8BCD-4CDD-8F25-029C2D06CF32}" srcOrd="1" destOrd="0" presId="urn:microsoft.com/office/officeart/2005/8/layout/list1"/>
    <dgm:cxn modelId="{05CC8173-925D-4CA6-980F-D67B7DF6A614}" srcId="{AD7D966C-078C-4F47-BC5F-17FE866A0ECB}" destId="{CF4BF9DD-32C4-4134-830F-A293F6F76B7C}" srcOrd="12" destOrd="0" parTransId="{E619B931-2118-4741-B6BD-CB748F82428A}" sibTransId="{13400211-1C03-4300-AA20-8114B99E4386}"/>
    <dgm:cxn modelId="{CAE09E3C-3411-4A60-A329-F6B7C6E0F6F8}" srcId="{AD7D966C-078C-4F47-BC5F-17FE866A0ECB}" destId="{7628B4AA-C595-4F04-84E8-AB2765906FBF}" srcOrd="9" destOrd="0" parTransId="{F5C5379F-DCBB-4E79-8D45-FE0BC3A84376}" sibTransId="{CB74ACAC-0313-4A22-B461-D1041C86FEF2}"/>
    <dgm:cxn modelId="{F473A390-AFC4-4FAE-8BD7-4F73209DDC0E}" srcId="{AD7D966C-078C-4F47-BC5F-17FE866A0ECB}" destId="{8D54BEF7-AC73-4FDD-A4C2-818897C2BE89}" srcOrd="10" destOrd="0" parTransId="{F299DAE2-75B3-4EBD-864A-1B684850680E}" sibTransId="{4F6B2CDA-3D8D-4889-BA70-5BAF1F83EEDB}"/>
    <dgm:cxn modelId="{09971A5D-9495-4B09-B0C7-EE14E2CA1A92}" type="presOf" srcId="{C6F30F0C-A2C3-48D6-8C9E-386E2668EBAB}" destId="{EE11A6E0-21B1-43A4-8AC0-BE9BCFA63C49}" srcOrd="0" destOrd="0" presId="urn:microsoft.com/office/officeart/2005/8/layout/list1"/>
    <dgm:cxn modelId="{B41A3BE4-F726-4971-AD32-69D10B13AD69}" type="presOf" srcId="{23DA0668-7892-49C8-9DBE-0880096B1942}" destId="{5AEAD558-B7E4-4B45-A359-CA456983C66F}" srcOrd="0" destOrd="0" presId="urn:microsoft.com/office/officeart/2005/8/layout/list1"/>
    <dgm:cxn modelId="{8F931E50-1F57-4DE7-9EEA-339E32BCC6B6}" type="presOf" srcId="{A59640AA-F90D-46F8-AF24-BB140E0C3D4B}" destId="{AC26FD80-6C21-49CA-BE5E-5CC563A6C450}" srcOrd="1" destOrd="0" presId="urn:microsoft.com/office/officeart/2005/8/layout/list1"/>
    <dgm:cxn modelId="{6DF4A5FF-5058-49C9-80CB-73879B85C3C4}" srcId="{AD7D966C-078C-4F47-BC5F-17FE866A0ECB}" destId="{622E5EFE-2494-4246-8874-BE0F6AEF17BD}" srcOrd="4" destOrd="0" parTransId="{FC940633-4E02-45F5-97F0-487AE8A601B7}" sibTransId="{31626CFB-2D37-4523-A974-64F3342C19FC}"/>
    <dgm:cxn modelId="{48CFF504-1332-4B6E-8722-2D1AF4D43C28}" srcId="{AD7D966C-078C-4F47-BC5F-17FE866A0ECB}" destId="{5D410C79-A8DB-4482-9FA4-3D1F4F361300}" srcOrd="0" destOrd="0" parTransId="{8EF057C1-FB05-4301-8B9A-84BEFD6768DB}" sibTransId="{24260868-ACBB-408A-A495-A1886DFDA6BC}"/>
    <dgm:cxn modelId="{1F2BE2D9-CF77-40EA-AC8C-964544C6B984}" type="presOf" srcId="{89C52FB6-4A84-487A-B6B6-D3CBE1BE07DA}" destId="{B68445A1-4F2E-4DE1-B648-0EBC1FB516AB}" srcOrd="1" destOrd="0" presId="urn:microsoft.com/office/officeart/2005/8/layout/list1"/>
    <dgm:cxn modelId="{9C56CB0B-7D1D-4098-AE52-D76750348CF7}" type="presOf" srcId="{9042E71C-3B7E-4905-9F4F-E1588E0D7E7E}" destId="{E122AF5C-AF26-44F7-B9DE-58144447E23B}" srcOrd="1" destOrd="0" presId="urn:microsoft.com/office/officeart/2005/8/layout/list1"/>
    <dgm:cxn modelId="{BAF2B560-5A64-4DB2-A838-D277B2E82EA0}" srcId="{AD7D966C-078C-4F47-BC5F-17FE866A0ECB}" destId="{23DA0668-7892-49C8-9DBE-0880096B1942}" srcOrd="5" destOrd="0" parTransId="{BADBAC76-635E-4D2A-BDFC-BC21185C74E3}" sibTransId="{21D75CC8-696D-44E7-A8A6-9A49354EA2CF}"/>
    <dgm:cxn modelId="{C1C94E12-D767-4D5F-AF73-B195930887CC}" type="presOf" srcId="{C6F30F0C-A2C3-48D6-8C9E-386E2668EBAB}" destId="{4D9EA313-28B3-483C-8CDD-BB115E13F687}" srcOrd="1" destOrd="0" presId="urn:microsoft.com/office/officeart/2005/8/layout/list1"/>
    <dgm:cxn modelId="{06218A69-30EC-4DF9-BD56-D4F30B90713D}" srcId="{AD7D966C-078C-4F47-BC5F-17FE866A0ECB}" destId="{7B142CDE-C5A0-43AC-9C1A-8AD2F621AB75}" srcOrd="7" destOrd="0" parTransId="{39C8A726-0A15-47BD-AE5B-0AFB518C88D0}" sibTransId="{615D7879-07C5-4CE8-A93F-5B4ED74EC01F}"/>
    <dgm:cxn modelId="{E3B20E64-B901-4D21-8C55-A64905D666D8}" srcId="{AD7D966C-078C-4F47-BC5F-17FE866A0ECB}" destId="{A59640AA-F90D-46F8-AF24-BB140E0C3D4B}" srcOrd="6" destOrd="0" parTransId="{55F1DDB6-1569-4D8D-98F5-C60A3671B346}" sibTransId="{27385F14-0366-4C3A-A665-B28D49E4FD2A}"/>
    <dgm:cxn modelId="{B8DC778B-D9D9-4A16-B1B2-D3E396DC808E}" type="presOf" srcId="{8D54BEF7-AC73-4FDD-A4C2-818897C2BE89}" destId="{DA9AEED9-249D-498C-812C-5E5795A48A0B}" srcOrd="1" destOrd="0" presId="urn:microsoft.com/office/officeart/2005/8/layout/list1"/>
    <dgm:cxn modelId="{651586EE-8BBE-4A64-A611-4CD14F4D9022}" srcId="{AD7D966C-078C-4F47-BC5F-17FE866A0ECB}" destId="{9042E71C-3B7E-4905-9F4F-E1588E0D7E7E}" srcOrd="3" destOrd="0" parTransId="{0B5CFCA1-A5BC-4C59-83EC-F00480D215FB}" sibTransId="{9C619DED-E22B-44A3-9CB1-2AE34FA9E30F}"/>
    <dgm:cxn modelId="{6DDDFAB5-6F3D-43EC-8836-8E8CD1257E22}" type="presOf" srcId="{8D54BEF7-AC73-4FDD-A4C2-818897C2BE89}" destId="{4D75FA08-9572-48D9-A5C4-B9BE00FAFFD0}" srcOrd="0" destOrd="0" presId="urn:microsoft.com/office/officeart/2005/8/layout/list1"/>
    <dgm:cxn modelId="{9E881541-3325-4031-92D8-5399E37AAB1A}" type="presOf" srcId="{AD7D966C-078C-4F47-BC5F-17FE866A0ECB}" destId="{41B45736-7796-49BC-B7CC-B844BE6EFD01}" srcOrd="0" destOrd="0" presId="urn:microsoft.com/office/officeart/2005/8/layout/list1"/>
    <dgm:cxn modelId="{9061A2CF-4597-4AC5-A019-8F194D919961}" srcId="{AD7D966C-078C-4F47-BC5F-17FE866A0ECB}" destId="{63EA6C07-3797-4CBA-B104-5486726BEF2E}" srcOrd="11" destOrd="0" parTransId="{132823C5-B54C-43FD-83EA-F6416724EAF4}" sibTransId="{F32CF153-2D5F-44BF-BE6C-30F3361B3BD3}"/>
    <dgm:cxn modelId="{4BE549E4-3AA2-41B4-B4D7-2432A3402F3A}" srcId="{AD7D966C-078C-4F47-BC5F-17FE866A0ECB}" destId="{340E7FD0-9010-4931-AB92-AFA648CBB72D}" srcOrd="8" destOrd="0" parTransId="{92B37B8E-D37E-4769-8B84-1BE2A8D243C5}" sibTransId="{DB276524-8F5B-4AE6-AAAD-C4FEAFDCC7F4}"/>
    <dgm:cxn modelId="{BEBFCAD7-D1CA-4198-8D15-AD0F83381559}" type="presOf" srcId="{7628B4AA-C595-4F04-84E8-AB2765906FBF}" destId="{A5CC3416-E993-4B34-AC50-A9F5A7025E25}" srcOrd="0" destOrd="0" presId="urn:microsoft.com/office/officeart/2005/8/layout/list1"/>
    <dgm:cxn modelId="{FF2D565E-E331-4D23-A107-4B06C1E15FDA}" type="presOf" srcId="{CF4BF9DD-32C4-4134-830F-A293F6F76B7C}" destId="{5FE0C7D6-BA84-4F90-B8F8-DB9F5CAC94BE}" srcOrd="0" destOrd="0" presId="urn:microsoft.com/office/officeart/2005/8/layout/list1"/>
    <dgm:cxn modelId="{BE2C49A4-C001-4443-A53A-907FB3EEF8E7}" type="presOf" srcId="{23DA0668-7892-49C8-9DBE-0880096B1942}" destId="{EDEB2850-7ACD-469D-A67D-21A0FB5B5243}" srcOrd="1" destOrd="0" presId="urn:microsoft.com/office/officeart/2005/8/layout/list1"/>
    <dgm:cxn modelId="{37498AC0-07EA-4770-8934-BF031B937406}" type="presOf" srcId="{A59640AA-F90D-46F8-AF24-BB140E0C3D4B}" destId="{C5AB964E-C171-4DC2-8D09-FA297B6C685C}" srcOrd="0" destOrd="0" presId="urn:microsoft.com/office/officeart/2005/8/layout/list1"/>
    <dgm:cxn modelId="{D6B7B02B-634D-4D8E-B2EE-F92A71C92532}" srcId="{AD7D966C-078C-4F47-BC5F-17FE866A0ECB}" destId="{89C52FB6-4A84-487A-B6B6-D3CBE1BE07DA}" srcOrd="2" destOrd="0" parTransId="{54131259-6FB9-42A1-97DD-9DF4136C3F2F}" sibTransId="{BB66CE77-4E7F-44D4-A746-3A1E799C4C93}"/>
    <dgm:cxn modelId="{F76F105C-70BA-48E0-975F-D3CCD4070D96}" type="presOf" srcId="{5D410C79-A8DB-4482-9FA4-3D1F4F361300}" destId="{530A1C06-14EE-49C5-B458-F303865C2262}" srcOrd="0" destOrd="0" presId="urn:microsoft.com/office/officeart/2005/8/layout/list1"/>
    <dgm:cxn modelId="{13AE9EA9-919B-4416-B1A6-9D39F3626CC3}" type="presOf" srcId="{7B142CDE-C5A0-43AC-9C1A-8AD2F621AB75}" destId="{A7BD7ADC-FCDD-49C3-88C8-D47C18050908}" srcOrd="0" destOrd="0" presId="urn:microsoft.com/office/officeart/2005/8/layout/list1"/>
    <dgm:cxn modelId="{4F99234E-8759-47E4-B8CC-4C002EDE3F61}" type="presOf" srcId="{7B142CDE-C5A0-43AC-9C1A-8AD2F621AB75}" destId="{AC1D77F1-FE64-4687-94E9-6B17012CA4ED}" srcOrd="1" destOrd="0" presId="urn:microsoft.com/office/officeart/2005/8/layout/list1"/>
    <dgm:cxn modelId="{88140C01-F86D-4451-A752-73C2E35B488A}" type="presOf" srcId="{CF4BF9DD-32C4-4134-830F-A293F6F76B7C}" destId="{71069E99-370E-47B9-B817-66FB776D92B0}" srcOrd="1" destOrd="0" presId="urn:microsoft.com/office/officeart/2005/8/layout/list1"/>
    <dgm:cxn modelId="{A7272B13-AA8B-4408-867F-568453E11C85}" srcId="{AD7D966C-078C-4F47-BC5F-17FE866A0ECB}" destId="{C6F30F0C-A2C3-48D6-8C9E-386E2668EBAB}" srcOrd="1" destOrd="0" parTransId="{AD2E2976-8F55-4F6F-9689-7BB4123E0063}" sibTransId="{35E444E2-637D-4773-A8F9-F4DDD9C21197}"/>
    <dgm:cxn modelId="{7A0470B8-E570-451F-88E3-CFA33DE9B98D}" type="presOf" srcId="{63EA6C07-3797-4CBA-B104-5486726BEF2E}" destId="{B5231E8D-048A-40D0-8109-3C9FEDCB3E26}" srcOrd="0" destOrd="0" presId="urn:microsoft.com/office/officeart/2005/8/layout/list1"/>
    <dgm:cxn modelId="{23EFF1D7-C5FF-4ECC-83A4-2B3AC77C48DF}" type="presOf" srcId="{63EA6C07-3797-4CBA-B104-5486726BEF2E}" destId="{0871119D-7D65-408F-A9B0-499101F58237}" srcOrd="1" destOrd="0" presId="urn:microsoft.com/office/officeart/2005/8/layout/list1"/>
    <dgm:cxn modelId="{CD96B45A-BA34-42F1-A14E-140F74E92E88}" type="presOf" srcId="{7628B4AA-C595-4F04-84E8-AB2765906FBF}" destId="{73393007-38C0-4D0B-AE0E-D880DE727834}" srcOrd="1" destOrd="0" presId="urn:microsoft.com/office/officeart/2005/8/layout/list1"/>
    <dgm:cxn modelId="{8B249095-74E4-4650-BCED-070835C504A3}" type="presOf" srcId="{340E7FD0-9010-4931-AB92-AFA648CBB72D}" destId="{80E04E09-FBB8-4AD2-8528-6EA18CFB8CD4}" srcOrd="0" destOrd="0" presId="urn:microsoft.com/office/officeart/2005/8/layout/list1"/>
    <dgm:cxn modelId="{981936F8-DE6F-41D8-8DCF-D5A35EFACAB8}" type="presOf" srcId="{89C52FB6-4A84-487A-B6B6-D3CBE1BE07DA}" destId="{12BD09B1-CB1D-4026-9AB6-2A96094C8352}" srcOrd="0" destOrd="0" presId="urn:microsoft.com/office/officeart/2005/8/layout/list1"/>
    <dgm:cxn modelId="{13815C7E-2A98-4B00-9C83-1E5996ED56DA}" type="presOf" srcId="{622E5EFE-2494-4246-8874-BE0F6AEF17BD}" destId="{76AE86C1-81FD-41AD-8AF4-3EA53C5B9C58}" srcOrd="1" destOrd="0" presId="urn:microsoft.com/office/officeart/2005/8/layout/list1"/>
    <dgm:cxn modelId="{357FC689-C57B-4AA4-BFC4-B018D01C91AA}" type="presOf" srcId="{5D410C79-A8DB-4482-9FA4-3D1F4F361300}" destId="{A8CA7CC7-A2AD-4C3D-B479-FE39F2D56A33}" srcOrd="1" destOrd="0" presId="urn:microsoft.com/office/officeart/2005/8/layout/list1"/>
    <dgm:cxn modelId="{C520C670-340F-40D8-93BC-2E1A4FC41059}" type="presParOf" srcId="{41B45736-7796-49BC-B7CC-B844BE6EFD01}" destId="{6C90C7DD-8827-451B-BCE0-C296BFD22CFC}" srcOrd="0" destOrd="0" presId="urn:microsoft.com/office/officeart/2005/8/layout/list1"/>
    <dgm:cxn modelId="{5FF9ED45-3784-4F57-9236-43895246F20B}" type="presParOf" srcId="{6C90C7DD-8827-451B-BCE0-C296BFD22CFC}" destId="{530A1C06-14EE-49C5-B458-F303865C2262}" srcOrd="0" destOrd="0" presId="urn:microsoft.com/office/officeart/2005/8/layout/list1"/>
    <dgm:cxn modelId="{1FE85F1D-436D-4FBD-AE6F-26FFAF1DDE7E}" type="presParOf" srcId="{6C90C7DD-8827-451B-BCE0-C296BFD22CFC}" destId="{A8CA7CC7-A2AD-4C3D-B479-FE39F2D56A33}" srcOrd="1" destOrd="0" presId="urn:microsoft.com/office/officeart/2005/8/layout/list1"/>
    <dgm:cxn modelId="{5E9E12BA-8672-42D5-8079-254BDCB5757A}" type="presParOf" srcId="{41B45736-7796-49BC-B7CC-B844BE6EFD01}" destId="{AF4915E5-A13E-4766-972F-2AA2D9F73795}" srcOrd="1" destOrd="0" presId="urn:microsoft.com/office/officeart/2005/8/layout/list1"/>
    <dgm:cxn modelId="{1523D03D-6495-4563-B39A-DE663825712A}" type="presParOf" srcId="{41B45736-7796-49BC-B7CC-B844BE6EFD01}" destId="{E7700EA0-B40A-4FFA-83DB-E29DCB26BF9D}" srcOrd="2" destOrd="0" presId="urn:microsoft.com/office/officeart/2005/8/layout/list1"/>
    <dgm:cxn modelId="{90E74F61-BD0C-4344-826F-7D5372614D75}" type="presParOf" srcId="{41B45736-7796-49BC-B7CC-B844BE6EFD01}" destId="{74CB07C3-5F37-41C8-A63F-488B9F1E1F7C}" srcOrd="3" destOrd="0" presId="urn:microsoft.com/office/officeart/2005/8/layout/list1"/>
    <dgm:cxn modelId="{1C3AE6DC-D040-4894-917B-88BB74985285}" type="presParOf" srcId="{41B45736-7796-49BC-B7CC-B844BE6EFD01}" destId="{0A3605B5-2FD6-462D-9C70-A9463A684635}" srcOrd="4" destOrd="0" presId="urn:microsoft.com/office/officeart/2005/8/layout/list1"/>
    <dgm:cxn modelId="{597C7195-F970-4371-A458-F7589CF0A2B9}" type="presParOf" srcId="{0A3605B5-2FD6-462D-9C70-A9463A684635}" destId="{EE11A6E0-21B1-43A4-8AC0-BE9BCFA63C49}" srcOrd="0" destOrd="0" presId="urn:microsoft.com/office/officeart/2005/8/layout/list1"/>
    <dgm:cxn modelId="{85556297-E9A6-41BC-B51A-4C4B94D45F7E}" type="presParOf" srcId="{0A3605B5-2FD6-462D-9C70-A9463A684635}" destId="{4D9EA313-28B3-483C-8CDD-BB115E13F687}" srcOrd="1" destOrd="0" presId="urn:microsoft.com/office/officeart/2005/8/layout/list1"/>
    <dgm:cxn modelId="{CFC8DA78-2104-4A68-A044-067277F2EB13}" type="presParOf" srcId="{41B45736-7796-49BC-B7CC-B844BE6EFD01}" destId="{1857AFE0-025B-4D80-AD79-D3108FBC7208}" srcOrd="5" destOrd="0" presId="urn:microsoft.com/office/officeart/2005/8/layout/list1"/>
    <dgm:cxn modelId="{2266970E-1A91-4105-8725-6A7F04004845}" type="presParOf" srcId="{41B45736-7796-49BC-B7CC-B844BE6EFD01}" destId="{1F3AB268-B05A-47C7-A68A-126084AA2EA4}" srcOrd="6" destOrd="0" presId="urn:microsoft.com/office/officeart/2005/8/layout/list1"/>
    <dgm:cxn modelId="{357A2354-D130-4949-9576-51EDEF34DEF6}" type="presParOf" srcId="{41B45736-7796-49BC-B7CC-B844BE6EFD01}" destId="{E1727543-99E5-41BE-990B-C67C3BB7A271}" srcOrd="7" destOrd="0" presId="urn:microsoft.com/office/officeart/2005/8/layout/list1"/>
    <dgm:cxn modelId="{35C5083F-4709-4069-9210-B1C4C8C6CADF}" type="presParOf" srcId="{41B45736-7796-49BC-B7CC-B844BE6EFD01}" destId="{05A2F8F9-5E24-499C-BF49-B545652130C4}" srcOrd="8" destOrd="0" presId="urn:microsoft.com/office/officeart/2005/8/layout/list1"/>
    <dgm:cxn modelId="{D6A19471-34ED-46AB-8194-C4198B9F247C}" type="presParOf" srcId="{05A2F8F9-5E24-499C-BF49-B545652130C4}" destId="{12BD09B1-CB1D-4026-9AB6-2A96094C8352}" srcOrd="0" destOrd="0" presId="urn:microsoft.com/office/officeart/2005/8/layout/list1"/>
    <dgm:cxn modelId="{4C2C9310-24AB-4883-97AB-1EC119D58E83}" type="presParOf" srcId="{05A2F8F9-5E24-499C-BF49-B545652130C4}" destId="{B68445A1-4F2E-4DE1-B648-0EBC1FB516AB}" srcOrd="1" destOrd="0" presId="urn:microsoft.com/office/officeart/2005/8/layout/list1"/>
    <dgm:cxn modelId="{04691DF2-46E0-4B63-AFB5-12E5602686BE}" type="presParOf" srcId="{41B45736-7796-49BC-B7CC-B844BE6EFD01}" destId="{E8622B8D-662D-44EE-9CB4-C4612A68D9F7}" srcOrd="9" destOrd="0" presId="urn:microsoft.com/office/officeart/2005/8/layout/list1"/>
    <dgm:cxn modelId="{2B54279A-F075-403D-B931-23FF9D08C494}" type="presParOf" srcId="{41B45736-7796-49BC-B7CC-B844BE6EFD01}" destId="{3E3A895C-494F-45B3-80E8-411E23CE4DE8}" srcOrd="10" destOrd="0" presId="urn:microsoft.com/office/officeart/2005/8/layout/list1"/>
    <dgm:cxn modelId="{4E96D772-8973-47F0-ADE7-0B89446B2983}" type="presParOf" srcId="{41B45736-7796-49BC-B7CC-B844BE6EFD01}" destId="{61AF2A03-C295-4198-8201-F9CED685FCF7}" srcOrd="11" destOrd="0" presId="urn:microsoft.com/office/officeart/2005/8/layout/list1"/>
    <dgm:cxn modelId="{253A1CC6-0780-44E3-94BA-F8C20402BAC0}" type="presParOf" srcId="{41B45736-7796-49BC-B7CC-B844BE6EFD01}" destId="{ADA2BFF6-BAF2-470F-8C8E-BBEBC70C66D5}" srcOrd="12" destOrd="0" presId="urn:microsoft.com/office/officeart/2005/8/layout/list1"/>
    <dgm:cxn modelId="{0BBB4346-A554-4772-92F3-D767D1B06CBC}" type="presParOf" srcId="{ADA2BFF6-BAF2-470F-8C8E-BBEBC70C66D5}" destId="{1CFCF579-261E-4952-BFD3-FEDE01C283CB}" srcOrd="0" destOrd="0" presId="urn:microsoft.com/office/officeart/2005/8/layout/list1"/>
    <dgm:cxn modelId="{9243A4B3-BAA7-4990-976E-E21EC7A54CA0}" type="presParOf" srcId="{ADA2BFF6-BAF2-470F-8C8E-BBEBC70C66D5}" destId="{E122AF5C-AF26-44F7-B9DE-58144447E23B}" srcOrd="1" destOrd="0" presId="urn:microsoft.com/office/officeart/2005/8/layout/list1"/>
    <dgm:cxn modelId="{8E1772CC-03E4-4805-956F-8D73F49EAFD5}" type="presParOf" srcId="{41B45736-7796-49BC-B7CC-B844BE6EFD01}" destId="{482EA87B-F24C-4D16-A4BA-682E30891BD7}" srcOrd="13" destOrd="0" presId="urn:microsoft.com/office/officeart/2005/8/layout/list1"/>
    <dgm:cxn modelId="{98BC9CCC-DBC0-49B9-9728-A5D9E2DBDE3C}" type="presParOf" srcId="{41B45736-7796-49BC-B7CC-B844BE6EFD01}" destId="{EE080E02-F1FC-4D66-8CD4-E83E2C13655C}" srcOrd="14" destOrd="0" presId="urn:microsoft.com/office/officeart/2005/8/layout/list1"/>
    <dgm:cxn modelId="{745957A8-0DC0-4F55-BF6F-0F818EAC33A0}" type="presParOf" srcId="{41B45736-7796-49BC-B7CC-B844BE6EFD01}" destId="{B9D9E62C-664B-41A5-A3D5-FA1875E10A27}" srcOrd="15" destOrd="0" presId="urn:microsoft.com/office/officeart/2005/8/layout/list1"/>
    <dgm:cxn modelId="{9B3B7CC6-E5F2-4084-A1E0-6CFC37C452AD}" type="presParOf" srcId="{41B45736-7796-49BC-B7CC-B844BE6EFD01}" destId="{4D59D3E0-A401-4B8D-B6DF-2B8D9A5FCF1B}" srcOrd="16" destOrd="0" presId="urn:microsoft.com/office/officeart/2005/8/layout/list1"/>
    <dgm:cxn modelId="{8B7EA75A-64FE-43E3-B213-94A0DE1ED208}" type="presParOf" srcId="{4D59D3E0-A401-4B8D-B6DF-2B8D9A5FCF1B}" destId="{7715AB8E-D8A4-4720-BCD6-FD383F7CCF46}" srcOrd="0" destOrd="0" presId="urn:microsoft.com/office/officeart/2005/8/layout/list1"/>
    <dgm:cxn modelId="{3AA5BB2C-C41B-4F6A-BDE2-9DD1EFC2F3D1}" type="presParOf" srcId="{4D59D3E0-A401-4B8D-B6DF-2B8D9A5FCF1B}" destId="{76AE86C1-81FD-41AD-8AF4-3EA53C5B9C58}" srcOrd="1" destOrd="0" presId="urn:microsoft.com/office/officeart/2005/8/layout/list1"/>
    <dgm:cxn modelId="{5671B810-B5A9-4CB4-AE32-E0011C028488}" type="presParOf" srcId="{41B45736-7796-49BC-B7CC-B844BE6EFD01}" destId="{CE6A14E6-F0DE-4C33-A612-B0C3FCDCABF3}" srcOrd="17" destOrd="0" presId="urn:microsoft.com/office/officeart/2005/8/layout/list1"/>
    <dgm:cxn modelId="{AC2F77D2-B729-4323-95C2-971F35F3C07A}" type="presParOf" srcId="{41B45736-7796-49BC-B7CC-B844BE6EFD01}" destId="{2A7C71E1-DF58-4AA7-A47A-9115F49D8D72}" srcOrd="18" destOrd="0" presId="urn:microsoft.com/office/officeart/2005/8/layout/list1"/>
    <dgm:cxn modelId="{611EFA25-6497-44C1-A9F1-78D253A7F803}" type="presParOf" srcId="{41B45736-7796-49BC-B7CC-B844BE6EFD01}" destId="{A3C68ECB-BCC0-48BD-8301-401128495ACF}" srcOrd="19" destOrd="0" presId="urn:microsoft.com/office/officeart/2005/8/layout/list1"/>
    <dgm:cxn modelId="{D743EAB7-EDAC-428B-98FC-709BAA81EF47}" type="presParOf" srcId="{41B45736-7796-49BC-B7CC-B844BE6EFD01}" destId="{8D1DD1E7-48E2-4484-97A9-45B2C8327690}" srcOrd="20" destOrd="0" presId="urn:microsoft.com/office/officeart/2005/8/layout/list1"/>
    <dgm:cxn modelId="{60A85F51-D2D4-427A-8C5A-24202B688EA7}" type="presParOf" srcId="{8D1DD1E7-48E2-4484-97A9-45B2C8327690}" destId="{5AEAD558-B7E4-4B45-A359-CA456983C66F}" srcOrd="0" destOrd="0" presId="urn:microsoft.com/office/officeart/2005/8/layout/list1"/>
    <dgm:cxn modelId="{A26241D4-894F-44A7-BC0A-CC564685AC53}" type="presParOf" srcId="{8D1DD1E7-48E2-4484-97A9-45B2C8327690}" destId="{EDEB2850-7ACD-469D-A67D-21A0FB5B5243}" srcOrd="1" destOrd="0" presId="urn:microsoft.com/office/officeart/2005/8/layout/list1"/>
    <dgm:cxn modelId="{E81DB365-628C-43DE-8B8B-8599F7E21746}" type="presParOf" srcId="{41B45736-7796-49BC-B7CC-B844BE6EFD01}" destId="{CE6C1918-B10B-4377-9F74-A62203EEC1C0}" srcOrd="21" destOrd="0" presId="urn:microsoft.com/office/officeart/2005/8/layout/list1"/>
    <dgm:cxn modelId="{0CB9E5CC-FAF1-4306-99AE-38B4C44A1B6C}" type="presParOf" srcId="{41B45736-7796-49BC-B7CC-B844BE6EFD01}" destId="{2C4791CD-9BC3-4C34-BA7E-7F05C38B82A9}" srcOrd="22" destOrd="0" presId="urn:microsoft.com/office/officeart/2005/8/layout/list1"/>
    <dgm:cxn modelId="{98F69A81-4479-4EA8-AF1C-A30A23C8095D}" type="presParOf" srcId="{41B45736-7796-49BC-B7CC-B844BE6EFD01}" destId="{AE7960CF-B3DA-484A-8118-9A63FB9A496E}" srcOrd="23" destOrd="0" presId="urn:microsoft.com/office/officeart/2005/8/layout/list1"/>
    <dgm:cxn modelId="{61B02E4E-8B52-4E0C-BBB8-D2367F2C6B42}" type="presParOf" srcId="{41B45736-7796-49BC-B7CC-B844BE6EFD01}" destId="{8C25A249-B1A2-4B66-9494-03CA138405CD}" srcOrd="24" destOrd="0" presId="urn:microsoft.com/office/officeart/2005/8/layout/list1"/>
    <dgm:cxn modelId="{8FBD2B01-3F36-42A5-BBA6-0E8531D337C6}" type="presParOf" srcId="{8C25A249-B1A2-4B66-9494-03CA138405CD}" destId="{C5AB964E-C171-4DC2-8D09-FA297B6C685C}" srcOrd="0" destOrd="0" presId="urn:microsoft.com/office/officeart/2005/8/layout/list1"/>
    <dgm:cxn modelId="{3336E872-DB4B-4284-9DC1-305DDF980795}" type="presParOf" srcId="{8C25A249-B1A2-4B66-9494-03CA138405CD}" destId="{AC26FD80-6C21-49CA-BE5E-5CC563A6C450}" srcOrd="1" destOrd="0" presId="urn:microsoft.com/office/officeart/2005/8/layout/list1"/>
    <dgm:cxn modelId="{BA6B8D1C-FF68-422A-A2A6-24D3BE8B6F99}" type="presParOf" srcId="{41B45736-7796-49BC-B7CC-B844BE6EFD01}" destId="{5DF25A6F-F04C-4992-81B1-CE93FB904517}" srcOrd="25" destOrd="0" presId="urn:microsoft.com/office/officeart/2005/8/layout/list1"/>
    <dgm:cxn modelId="{A020AE77-81DC-4063-8E3D-B61148942D4B}" type="presParOf" srcId="{41B45736-7796-49BC-B7CC-B844BE6EFD01}" destId="{E774A1C2-C2A9-4781-A85C-A27B25B46A36}" srcOrd="26" destOrd="0" presId="urn:microsoft.com/office/officeart/2005/8/layout/list1"/>
    <dgm:cxn modelId="{7C6950A8-B059-4B14-AA81-E09D1931AA75}" type="presParOf" srcId="{41B45736-7796-49BC-B7CC-B844BE6EFD01}" destId="{115F8D87-EC27-4714-936C-4F3C8091844B}" srcOrd="27" destOrd="0" presId="urn:microsoft.com/office/officeart/2005/8/layout/list1"/>
    <dgm:cxn modelId="{B46FC4E5-88C2-45C1-9E2A-6CB6C74783FB}" type="presParOf" srcId="{41B45736-7796-49BC-B7CC-B844BE6EFD01}" destId="{2894F6BB-23F0-4E08-BA4B-A6D41E92B7F9}" srcOrd="28" destOrd="0" presId="urn:microsoft.com/office/officeart/2005/8/layout/list1"/>
    <dgm:cxn modelId="{FA86A95B-902E-4818-84AE-014503BE6D9A}" type="presParOf" srcId="{2894F6BB-23F0-4E08-BA4B-A6D41E92B7F9}" destId="{A7BD7ADC-FCDD-49C3-88C8-D47C18050908}" srcOrd="0" destOrd="0" presId="urn:microsoft.com/office/officeart/2005/8/layout/list1"/>
    <dgm:cxn modelId="{889CC7E4-A479-4F48-946B-60DB203BC92D}" type="presParOf" srcId="{2894F6BB-23F0-4E08-BA4B-A6D41E92B7F9}" destId="{AC1D77F1-FE64-4687-94E9-6B17012CA4ED}" srcOrd="1" destOrd="0" presId="urn:microsoft.com/office/officeart/2005/8/layout/list1"/>
    <dgm:cxn modelId="{B08EC301-B459-4F82-8E23-64210F962670}" type="presParOf" srcId="{41B45736-7796-49BC-B7CC-B844BE6EFD01}" destId="{D9ED69B0-E5E1-4339-958B-1C37F0782199}" srcOrd="29" destOrd="0" presId="urn:microsoft.com/office/officeart/2005/8/layout/list1"/>
    <dgm:cxn modelId="{9AF98078-3BCD-4A3F-9996-4126CCF8E530}" type="presParOf" srcId="{41B45736-7796-49BC-B7CC-B844BE6EFD01}" destId="{357DDF0C-D91A-40E4-A5BE-BFC3CD8ED4C3}" srcOrd="30" destOrd="0" presId="urn:microsoft.com/office/officeart/2005/8/layout/list1"/>
    <dgm:cxn modelId="{7D5EC954-2916-40F7-A193-868702A57B9F}" type="presParOf" srcId="{41B45736-7796-49BC-B7CC-B844BE6EFD01}" destId="{160777E6-D551-4B9F-8F07-53B81410180F}" srcOrd="31" destOrd="0" presId="urn:microsoft.com/office/officeart/2005/8/layout/list1"/>
    <dgm:cxn modelId="{021A3EF6-E1B2-4F9D-B6F4-69F155B7BF08}" type="presParOf" srcId="{41B45736-7796-49BC-B7CC-B844BE6EFD01}" destId="{9B52E805-D3E3-43D3-B0EA-2B763205871D}" srcOrd="32" destOrd="0" presId="urn:microsoft.com/office/officeart/2005/8/layout/list1"/>
    <dgm:cxn modelId="{479F00A6-3283-4B09-80DC-6EC0A0FC32D8}" type="presParOf" srcId="{9B52E805-D3E3-43D3-B0EA-2B763205871D}" destId="{80E04E09-FBB8-4AD2-8528-6EA18CFB8CD4}" srcOrd="0" destOrd="0" presId="urn:microsoft.com/office/officeart/2005/8/layout/list1"/>
    <dgm:cxn modelId="{D1DB4C15-6FFA-42DF-B7AA-99AC5E267768}" type="presParOf" srcId="{9B52E805-D3E3-43D3-B0EA-2B763205871D}" destId="{F2CB6699-8BCD-4CDD-8F25-029C2D06CF32}" srcOrd="1" destOrd="0" presId="urn:microsoft.com/office/officeart/2005/8/layout/list1"/>
    <dgm:cxn modelId="{BA767729-2FD9-4EF5-A6F7-1B02AFE3F394}" type="presParOf" srcId="{41B45736-7796-49BC-B7CC-B844BE6EFD01}" destId="{256B762E-21DD-4213-8B5B-31D8E2D0F358}" srcOrd="33" destOrd="0" presId="urn:microsoft.com/office/officeart/2005/8/layout/list1"/>
    <dgm:cxn modelId="{48D7D2A5-6D9F-42BE-B66A-F3E1AE9B0C40}" type="presParOf" srcId="{41B45736-7796-49BC-B7CC-B844BE6EFD01}" destId="{0C6E9AFB-AB58-4E5F-929B-C7441C5A9C22}" srcOrd="34" destOrd="0" presId="urn:microsoft.com/office/officeart/2005/8/layout/list1"/>
    <dgm:cxn modelId="{28AE310B-8094-433B-8CA6-ADC98988CABC}" type="presParOf" srcId="{41B45736-7796-49BC-B7CC-B844BE6EFD01}" destId="{31856168-40BE-4092-A22B-9156EA46E145}" srcOrd="35" destOrd="0" presId="urn:microsoft.com/office/officeart/2005/8/layout/list1"/>
    <dgm:cxn modelId="{5D6DE1B6-3F18-45DE-8BD8-72B1BBA55209}" type="presParOf" srcId="{41B45736-7796-49BC-B7CC-B844BE6EFD01}" destId="{369A37BA-62D5-4ADC-BE46-87C5EB03CEE8}" srcOrd="36" destOrd="0" presId="urn:microsoft.com/office/officeart/2005/8/layout/list1"/>
    <dgm:cxn modelId="{873FE0DD-C6ED-4685-B3D8-FFDA9FC927D5}" type="presParOf" srcId="{369A37BA-62D5-4ADC-BE46-87C5EB03CEE8}" destId="{A5CC3416-E993-4B34-AC50-A9F5A7025E25}" srcOrd="0" destOrd="0" presId="urn:microsoft.com/office/officeart/2005/8/layout/list1"/>
    <dgm:cxn modelId="{432E343F-4316-48ED-BB80-A5CE0B9C4E2F}" type="presParOf" srcId="{369A37BA-62D5-4ADC-BE46-87C5EB03CEE8}" destId="{73393007-38C0-4D0B-AE0E-D880DE727834}" srcOrd="1" destOrd="0" presId="urn:microsoft.com/office/officeart/2005/8/layout/list1"/>
    <dgm:cxn modelId="{4134C2E1-87C3-40E7-8954-6AE91D147D15}" type="presParOf" srcId="{41B45736-7796-49BC-B7CC-B844BE6EFD01}" destId="{991FAEF9-D0FF-422A-80D3-B5912D5E4F58}" srcOrd="37" destOrd="0" presId="urn:microsoft.com/office/officeart/2005/8/layout/list1"/>
    <dgm:cxn modelId="{C8283071-E6A6-43B7-B5C6-8B51AECBACB8}" type="presParOf" srcId="{41B45736-7796-49BC-B7CC-B844BE6EFD01}" destId="{B056BCDA-3B14-4D6B-BF8F-E2796536A26C}" srcOrd="38" destOrd="0" presId="urn:microsoft.com/office/officeart/2005/8/layout/list1"/>
    <dgm:cxn modelId="{E34550EF-E347-49E9-B318-FA87DCAF549B}" type="presParOf" srcId="{41B45736-7796-49BC-B7CC-B844BE6EFD01}" destId="{CB175163-7F4F-4EB4-8DEB-B278486144E6}" srcOrd="39" destOrd="0" presId="urn:microsoft.com/office/officeart/2005/8/layout/list1"/>
    <dgm:cxn modelId="{9A986132-EB8E-4D16-B9BB-9E5810AD7E5C}" type="presParOf" srcId="{41B45736-7796-49BC-B7CC-B844BE6EFD01}" destId="{66550E23-55DC-4A6B-8E35-08E72A585EDF}" srcOrd="40" destOrd="0" presId="urn:microsoft.com/office/officeart/2005/8/layout/list1"/>
    <dgm:cxn modelId="{01408871-101A-4AD9-A44A-E400C2467392}" type="presParOf" srcId="{66550E23-55DC-4A6B-8E35-08E72A585EDF}" destId="{4D75FA08-9572-48D9-A5C4-B9BE00FAFFD0}" srcOrd="0" destOrd="0" presId="urn:microsoft.com/office/officeart/2005/8/layout/list1"/>
    <dgm:cxn modelId="{5BA8062C-60A7-4695-A1BF-68A95D88BDC9}" type="presParOf" srcId="{66550E23-55DC-4A6B-8E35-08E72A585EDF}" destId="{DA9AEED9-249D-498C-812C-5E5795A48A0B}" srcOrd="1" destOrd="0" presId="urn:microsoft.com/office/officeart/2005/8/layout/list1"/>
    <dgm:cxn modelId="{4A0A2F69-B1F3-4EA8-A6D9-8928752D9BE8}" type="presParOf" srcId="{41B45736-7796-49BC-B7CC-B844BE6EFD01}" destId="{A1F359B7-3361-41D2-A247-49EB7BEC7BA0}" srcOrd="41" destOrd="0" presId="urn:microsoft.com/office/officeart/2005/8/layout/list1"/>
    <dgm:cxn modelId="{6CBB8C7D-92BF-45FB-9284-2FE391E66F6C}" type="presParOf" srcId="{41B45736-7796-49BC-B7CC-B844BE6EFD01}" destId="{EC6648A3-E529-4EC1-8FA6-E773178738E7}" srcOrd="42" destOrd="0" presId="urn:microsoft.com/office/officeart/2005/8/layout/list1"/>
    <dgm:cxn modelId="{8D17E448-935B-4BFA-BA47-9DCF68701E40}" type="presParOf" srcId="{41B45736-7796-49BC-B7CC-B844BE6EFD01}" destId="{9DCE00A8-8391-47BB-B880-A9F7ADC7455C}" srcOrd="43" destOrd="0" presId="urn:microsoft.com/office/officeart/2005/8/layout/list1"/>
    <dgm:cxn modelId="{720CEC77-D595-4197-8CC8-75ED46946B10}" type="presParOf" srcId="{41B45736-7796-49BC-B7CC-B844BE6EFD01}" destId="{7DEFF155-5277-4E30-B1FC-B5A02DE0282E}" srcOrd="44" destOrd="0" presId="urn:microsoft.com/office/officeart/2005/8/layout/list1"/>
    <dgm:cxn modelId="{25759B4D-0CC2-4BE9-8321-D826F3D1D2A0}" type="presParOf" srcId="{7DEFF155-5277-4E30-B1FC-B5A02DE0282E}" destId="{B5231E8D-048A-40D0-8109-3C9FEDCB3E26}" srcOrd="0" destOrd="0" presId="urn:microsoft.com/office/officeart/2005/8/layout/list1"/>
    <dgm:cxn modelId="{193EC335-23AF-49F7-8B17-5F74DF3D46B5}" type="presParOf" srcId="{7DEFF155-5277-4E30-B1FC-B5A02DE0282E}" destId="{0871119D-7D65-408F-A9B0-499101F58237}" srcOrd="1" destOrd="0" presId="urn:microsoft.com/office/officeart/2005/8/layout/list1"/>
    <dgm:cxn modelId="{0B47DF76-F0CC-4CD1-887E-C4725CC00531}" type="presParOf" srcId="{41B45736-7796-49BC-B7CC-B844BE6EFD01}" destId="{B72E02B9-D850-43AB-B611-D8628B3C7531}" srcOrd="45" destOrd="0" presId="urn:microsoft.com/office/officeart/2005/8/layout/list1"/>
    <dgm:cxn modelId="{0DDBA90E-6D41-4458-A49E-6ABBFB222547}" type="presParOf" srcId="{41B45736-7796-49BC-B7CC-B844BE6EFD01}" destId="{F157E62E-C4C4-436F-8DBC-C7D65BEAFD5E}" srcOrd="46" destOrd="0" presId="urn:microsoft.com/office/officeart/2005/8/layout/list1"/>
    <dgm:cxn modelId="{6CE46AA1-B7E7-4277-A5D8-580D1762AB74}" type="presParOf" srcId="{41B45736-7796-49BC-B7CC-B844BE6EFD01}" destId="{0BD3CBD6-07F7-4BB7-B4F7-98AFB5A6821B}" srcOrd="47" destOrd="0" presId="urn:microsoft.com/office/officeart/2005/8/layout/list1"/>
    <dgm:cxn modelId="{4E6014E7-7AA7-4422-9FC3-5BCD62429B81}" type="presParOf" srcId="{41B45736-7796-49BC-B7CC-B844BE6EFD01}" destId="{D94730D9-35FF-4B7A-934F-54954DE2A77B}" srcOrd="48" destOrd="0" presId="urn:microsoft.com/office/officeart/2005/8/layout/list1"/>
    <dgm:cxn modelId="{526E6EB3-13B1-41CB-8AA5-3F099DF68761}" type="presParOf" srcId="{D94730D9-35FF-4B7A-934F-54954DE2A77B}" destId="{5FE0C7D6-BA84-4F90-B8F8-DB9F5CAC94BE}" srcOrd="0" destOrd="0" presId="urn:microsoft.com/office/officeart/2005/8/layout/list1"/>
    <dgm:cxn modelId="{8AAA4436-0FE4-4595-9BDA-ED6577439690}" type="presParOf" srcId="{D94730D9-35FF-4B7A-934F-54954DE2A77B}" destId="{71069E99-370E-47B9-B817-66FB776D92B0}" srcOrd="1" destOrd="0" presId="urn:microsoft.com/office/officeart/2005/8/layout/list1"/>
    <dgm:cxn modelId="{E4E23DD3-330B-4476-BDD4-3DFD95FD20B9}" type="presParOf" srcId="{41B45736-7796-49BC-B7CC-B844BE6EFD01}" destId="{DEAB8119-6CF0-484A-AE48-DE01AB067A40}" srcOrd="49" destOrd="0" presId="urn:microsoft.com/office/officeart/2005/8/layout/list1"/>
    <dgm:cxn modelId="{2418C781-78FF-4D49-A220-6FE8857D8F71}" type="presParOf" srcId="{41B45736-7796-49BC-B7CC-B844BE6EFD01}" destId="{8B632AA6-FD48-479A-A726-17C02D7345F8}" srcOrd="5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D0DA3-4191-43BB-B877-724389E872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CABF75-4232-4E87-AE29-E2396829BE9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ПЕДАГОШКИ ЗАВОД ВОЈВОДИНЕ, НОВИ САД</a:t>
          </a:r>
          <a:endParaRPr lang="az-Cyrl-AZ" sz="1400" b="1">
            <a:latin typeface="+mn-lt"/>
          </a:endParaRPr>
        </a:p>
      </dgm:t>
    </dgm:pt>
    <dgm:pt modelId="{4A53ABE7-3E03-4913-9EC8-FA671B63E6F9}" type="parTrans" cxnId="{862DB0AA-66DB-4F7C-AA4B-B88C6F412E09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8FD905F-3A73-4AA6-B272-FD6C13687DFE}" type="sibTrans" cxnId="{862DB0AA-66DB-4F7C-AA4B-B88C6F412E09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CD5C007-B632-4C22-8F11-147E0D146C8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ПОКРАЈИНСКИ ЗАВОД ЗА СОЦИЈАЛНУ ЗАШТИТУ, НОВИ САД</a:t>
          </a:r>
          <a:endParaRPr lang="az-Cyrl-AZ" sz="1400" b="1">
            <a:latin typeface="+mn-lt"/>
          </a:endParaRPr>
        </a:p>
      </dgm:t>
    </dgm:pt>
    <dgm:pt modelId="{34899E00-368F-4C17-B256-55070B79B090}" type="parTrans" cxnId="{F7AB269E-AFA0-47FF-B5EC-500AADF9A0C9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777764C-6998-42A1-8E17-986E7677020F}" type="sibTrans" cxnId="{F7AB269E-AFA0-47FF-B5EC-500AADF9A0C9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889E5EC-4E59-4C14-9DE0-1A8E847C94C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ЦЕНТАР ЗА ПОРОДИЧНИ СМЕШТАЈ И УСВОЈЕЊЕ НОВИ САД</a:t>
          </a:r>
          <a:endParaRPr lang="az-Cyrl-AZ" sz="1400" b="1">
            <a:latin typeface="+mn-lt"/>
          </a:endParaRPr>
        </a:p>
      </dgm:t>
    </dgm:pt>
    <dgm:pt modelId="{7184AD0D-252D-43A2-915F-2905AE05BAA8}" type="parTrans" cxnId="{51D9642C-65CD-41AA-92D1-C31E02A0BD0F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69D5E3C-7F76-4458-9882-D53457339287}" type="sibTrans" cxnId="{51D9642C-65CD-41AA-92D1-C31E02A0BD0F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BE3F688-23CB-4858-BEF1-33CCC369223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ЦЕНТАР ЗА ПОРОДИЧНИ СМЕШТАЈ И УСВОЈЕЊЕ СУБОТИЦА</a:t>
          </a:r>
          <a:endParaRPr lang="az-Cyrl-AZ" sz="1400" b="1">
            <a:latin typeface="+mn-lt"/>
          </a:endParaRPr>
        </a:p>
      </dgm:t>
    </dgm:pt>
    <dgm:pt modelId="{0D8D0C22-6BED-4385-8BDC-85912F36245B}" type="parTrans" cxnId="{BA6CC72A-0ACD-4EB6-B549-72F3EFC0696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DB322536-4E6E-40C3-9994-BD3E0283A83F}" type="sibTrans" cxnId="{BA6CC72A-0ACD-4EB6-B549-72F3EFC0696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BF953AA-FB54-46EA-9073-E1ECDB97374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ПОКРАЈИНСКИ ЗАВОД ЗА СПОРТ И МЕДИЦИНУ СПОРТА, НОВИ  САД</a:t>
          </a:r>
          <a:endParaRPr lang="az-Cyrl-AZ" sz="1400" b="1">
            <a:latin typeface="+mn-lt"/>
          </a:endParaRPr>
        </a:p>
      </dgm:t>
    </dgm:pt>
    <dgm:pt modelId="{F4345CFD-0B0F-4786-AE01-01A5F38E6E95}" type="parTrans" cxnId="{0448D53B-94AD-495A-BBFD-FED93C69B5DD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EC347D15-A798-40ED-AC81-C4134D872B26}" type="sibTrans" cxnId="{0448D53B-94AD-495A-BBFD-FED93C69B5DD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85DEAD4-7F29-4165-840C-78C8E606AD9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latin typeface="+mn-lt"/>
            </a:rPr>
            <a:t>ИНФОРМАТИВНИ ЦЕНТАР ЗА ПОСЛОВНУ СТАНДАРДИЗАЦИЈУ И СЕРТИФИКАЦИЈУ, НОВИ САД</a:t>
          </a:r>
          <a:endParaRPr lang="az-Cyrl-AZ" sz="1400" b="1" dirty="0">
            <a:latin typeface="+mn-lt"/>
          </a:endParaRPr>
        </a:p>
      </dgm:t>
    </dgm:pt>
    <dgm:pt modelId="{C4466596-7ED8-4D39-B422-5717ABFD0681}" type="parTrans" cxnId="{BC750654-4965-4141-B1BE-246DEE8AF49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8F498BF-6293-42DA-B0BB-140363C4E77F}" type="sibTrans" cxnId="{BC750654-4965-4141-B1BE-246DEE8AF49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0578FA3-2A48-40D1-BBA1-7A44725367F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ЕДУКАТИВНИ ЦЕНТАР ЗА ОБУКЕ У ПРОФЕСИОНАЛНИМ И РАДНИМ ВЕШТИНАМА, НОВИ САД</a:t>
          </a:r>
          <a:endParaRPr lang="az-Cyrl-AZ" sz="1400" b="1">
            <a:latin typeface="+mn-lt"/>
          </a:endParaRPr>
        </a:p>
      </dgm:t>
    </dgm:pt>
    <dgm:pt modelId="{2685A68C-76F6-4684-A982-FA199DFDC30E}" type="sibTrans" cxnId="{C42E43A1-9765-407E-B6C5-ED8658C3AD0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7C95FB8-E3DF-4C79-96FC-E5CFAFFEBD95}" type="parTrans" cxnId="{C42E43A1-9765-407E-B6C5-ED8658C3AD0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DA9CC67A-AEDE-474D-AAD3-0F4474A0023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>
              <a:latin typeface="+mn-lt"/>
            </a:rPr>
            <a:t>ПОКРАЈИНСКИ ЗАВОД ЗА ЗАШТИТУ ПРИРОДЕ, НОВИ САД</a:t>
          </a:r>
          <a:endParaRPr lang="az-Cyrl-AZ" sz="1400" b="1">
            <a:latin typeface="+mn-lt"/>
          </a:endParaRPr>
        </a:p>
      </dgm:t>
    </dgm:pt>
    <dgm:pt modelId="{DBE0610D-BF22-442D-9B7C-34CC1757D086}" type="parTrans" cxnId="{2919F2A1-CB00-4E07-858D-CBB74EE941F8}">
      <dgm:prSet/>
      <dgm:spPr/>
      <dgm:t>
        <a:bodyPr/>
        <a:lstStyle/>
        <a:p>
          <a:endParaRPr lang="sr-Latn-RS"/>
        </a:p>
      </dgm:t>
    </dgm:pt>
    <dgm:pt modelId="{38266133-7E78-4AE6-8443-CA867E1CAC98}" type="sibTrans" cxnId="{2919F2A1-CB00-4E07-858D-CBB74EE941F8}">
      <dgm:prSet/>
      <dgm:spPr/>
      <dgm:t>
        <a:bodyPr/>
        <a:lstStyle/>
        <a:p>
          <a:endParaRPr lang="sr-Latn-RS"/>
        </a:p>
      </dgm:t>
    </dgm:pt>
    <dgm:pt modelId="{B94676D6-D42A-4573-95BD-7382BEF4A49A}" type="pres">
      <dgm:prSet presAssocID="{687D0DA3-4191-43BB-B877-724389E872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03BA9-A99E-43D5-9D7A-A20A85FE129C}" type="pres">
      <dgm:prSet presAssocID="{56CABF75-4232-4E87-AE29-E2396829BE9A}" presName="parentLin" presStyleCnt="0"/>
      <dgm:spPr/>
    </dgm:pt>
    <dgm:pt modelId="{8B9A0F17-EC95-4C31-8C6E-D06E6A28D62E}" type="pres">
      <dgm:prSet presAssocID="{56CABF75-4232-4E87-AE29-E2396829BE9A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61992898-3238-4E49-82D9-CA7AF90C9172}" type="pres">
      <dgm:prSet presAssocID="{56CABF75-4232-4E87-AE29-E2396829BE9A}" presName="parentText" presStyleLbl="node1" presStyleIdx="0" presStyleCnt="8" custScaleX="1291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CA786-033C-4328-9555-E1E5BFAB3CE7}" type="pres">
      <dgm:prSet presAssocID="{56CABF75-4232-4E87-AE29-E2396829BE9A}" presName="negativeSpace" presStyleCnt="0"/>
      <dgm:spPr/>
    </dgm:pt>
    <dgm:pt modelId="{AB61BFFF-7571-4640-9C38-AF890528CA19}" type="pres">
      <dgm:prSet presAssocID="{56CABF75-4232-4E87-AE29-E2396829BE9A}" presName="childText" presStyleLbl="conFgAcc1" presStyleIdx="0" presStyleCnt="8">
        <dgm:presLayoutVars>
          <dgm:bulletEnabled val="1"/>
        </dgm:presLayoutVars>
      </dgm:prSet>
      <dgm:spPr/>
    </dgm:pt>
    <dgm:pt modelId="{B4A3FDAF-C0BE-460E-9B92-9A6A106154B7}" type="pres">
      <dgm:prSet presAssocID="{28FD905F-3A73-4AA6-B272-FD6C13687DFE}" presName="spaceBetweenRectangles" presStyleCnt="0"/>
      <dgm:spPr/>
    </dgm:pt>
    <dgm:pt modelId="{D4892BA6-B3C5-49CA-8A8F-C97966A94ABA}" type="pres">
      <dgm:prSet presAssocID="{FCD5C007-B632-4C22-8F11-147E0D146C86}" presName="parentLin" presStyleCnt="0"/>
      <dgm:spPr/>
    </dgm:pt>
    <dgm:pt modelId="{00D3AFF6-93B9-4101-A3CC-1128422573B5}" type="pres">
      <dgm:prSet presAssocID="{FCD5C007-B632-4C22-8F11-147E0D146C86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6FB3297F-83D0-45E1-AD73-4B8A43971ACB}" type="pres">
      <dgm:prSet presAssocID="{FCD5C007-B632-4C22-8F11-147E0D146C86}" presName="parentText" presStyleLbl="node1" presStyleIdx="1" presStyleCnt="8" custScaleX="1291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C7DA3-FDF5-4FF2-A999-E6C5682265C0}" type="pres">
      <dgm:prSet presAssocID="{FCD5C007-B632-4C22-8F11-147E0D146C86}" presName="negativeSpace" presStyleCnt="0"/>
      <dgm:spPr/>
    </dgm:pt>
    <dgm:pt modelId="{45953B46-5999-4386-BC12-15B56D0A331B}" type="pres">
      <dgm:prSet presAssocID="{FCD5C007-B632-4C22-8F11-147E0D146C86}" presName="childText" presStyleLbl="conFgAcc1" presStyleIdx="1" presStyleCnt="8">
        <dgm:presLayoutVars>
          <dgm:bulletEnabled val="1"/>
        </dgm:presLayoutVars>
      </dgm:prSet>
      <dgm:spPr/>
    </dgm:pt>
    <dgm:pt modelId="{43176617-27FF-4188-9E26-48EAD495CA18}" type="pres">
      <dgm:prSet presAssocID="{2777764C-6998-42A1-8E17-986E7677020F}" presName="spaceBetweenRectangles" presStyleCnt="0"/>
      <dgm:spPr/>
    </dgm:pt>
    <dgm:pt modelId="{CF474600-192C-4211-9E52-D068997EA712}" type="pres">
      <dgm:prSet presAssocID="{F889E5EC-4E59-4C14-9DE0-1A8E847C94C5}" presName="parentLin" presStyleCnt="0"/>
      <dgm:spPr/>
    </dgm:pt>
    <dgm:pt modelId="{595638E7-D7C1-4393-B837-B64C18649139}" type="pres">
      <dgm:prSet presAssocID="{F889E5EC-4E59-4C14-9DE0-1A8E847C94C5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A4732DF6-2219-47A4-9B73-90013A1BBD7F}" type="pres">
      <dgm:prSet presAssocID="{F889E5EC-4E59-4C14-9DE0-1A8E847C94C5}" presName="parentText" presStyleLbl="node1" presStyleIdx="2" presStyleCnt="8" custScaleX="1291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8369D-8FA5-4840-BD08-4ED7E91BB2E0}" type="pres">
      <dgm:prSet presAssocID="{F889E5EC-4E59-4C14-9DE0-1A8E847C94C5}" presName="negativeSpace" presStyleCnt="0"/>
      <dgm:spPr/>
    </dgm:pt>
    <dgm:pt modelId="{956E3E2A-F3E3-4AA3-8B18-EF2FB8B07B1E}" type="pres">
      <dgm:prSet presAssocID="{F889E5EC-4E59-4C14-9DE0-1A8E847C94C5}" presName="childText" presStyleLbl="conFgAcc1" presStyleIdx="2" presStyleCnt="8">
        <dgm:presLayoutVars>
          <dgm:bulletEnabled val="1"/>
        </dgm:presLayoutVars>
      </dgm:prSet>
      <dgm:spPr/>
    </dgm:pt>
    <dgm:pt modelId="{1C5C964F-0132-4886-B521-8E45947E2666}" type="pres">
      <dgm:prSet presAssocID="{F69D5E3C-7F76-4458-9882-D53457339287}" presName="spaceBetweenRectangles" presStyleCnt="0"/>
      <dgm:spPr/>
    </dgm:pt>
    <dgm:pt modelId="{1053E3B1-F3BD-4B6C-8E4B-4DC763B40D89}" type="pres">
      <dgm:prSet presAssocID="{CBE3F688-23CB-4858-BEF1-33CCC3692238}" presName="parentLin" presStyleCnt="0"/>
      <dgm:spPr/>
    </dgm:pt>
    <dgm:pt modelId="{09540DD8-4D04-4F57-AB92-7E810A1B3E3E}" type="pres">
      <dgm:prSet presAssocID="{CBE3F688-23CB-4858-BEF1-33CCC3692238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6147E73E-47E0-40B1-82E7-96E3E62D3C1F}" type="pres">
      <dgm:prSet presAssocID="{CBE3F688-23CB-4858-BEF1-33CCC3692238}" presName="parentText" presStyleLbl="node1" presStyleIdx="3" presStyleCnt="8" custScaleX="1291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6E2EC-7014-4324-A3CA-5274D4BA8EFE}" type="pres">
      <dgm:prSet presAssocID="{CBE3F688-23CB-4858-BEF1-33CCC3692238}" presName="negativeSpace" presStyleCnt="0"/>
      <dgm:spPr/>
    </dgm:pt>
    <dgm:pt modelId="{7EBD3EEF-09C5-47C4-AB78-C315C51394E3}" type="pres">
      <dgm:prSet presAssocID="{CBE3F688-23CB-4858-BEF1-33CCC3692238}" presName="childText" presStyleLbl="conFgAcc1" presStyleIdx="3" presStyleCnt="8">
        <dgm:presLayoutVars>
          <dgm:bulletEnabled val="1"/>
        </dgm:presLayoutVars>
      </dgm:prSet>
      <dgm:spPr/>
    </dgm:pt>
    <dgm:pt modelId="{24A22525-7F65-4117-9172-AC4522A37965}" type="pres">
      <dgm:prSet presAssocID="{DB322536-4E6E-40C3-9994-BD3E0283A83F}" presName="spaceBetweenRectangles" presStyleCnt="0"/>
      <dgm:spPr/>
    </dgm:pt>
    <dgm:pt modelId="{18330AA8-89AD-4371-A469-301D884A5DF0}" type="pres">
      <dgm:prSet presAssocID="{DA9CC67A-AEDE-474D-AAD3-0F4474A00237}" presName="parentLin" presStyleCnt="0"/>
      <dgm:spPr/>
    </dgm:pt>
    <dgm:pt modelId="{DBFC7BA4-2528-4701-A85B-E9BBCCD4D195}" type="pres">
      <dgm:prSet presAssocID="{DA9CC67A-AEDE-474D-AAD3-0F4474A00237}" presName="parentLeftMargin" presStyleLbl="node1" presStyleIdx="3" presStyleCnt="8"/>
      <dgm:spPr/>
      <dgm:t>
        <a:bodyPr/>
        <a:lstStyle/>
        <a:p>
          <a:endParaRPr lang="sr-Latn-RS"/>
        </a:p>
      </dgm:t>
    </dgm:pt>
    <dgm:pt modelId="{2AD5ED2D-7946-4F74-A3A3-CF630FBFB1F2}" type="pres">
      <dgm:prSet presAssocID="{DA9CC67A-AEDE-474D-AAD3-0F4474A00237}" presName="parentText" presStyleLbl="node1" presStyleIdx="4" presStyleCnt="8" custScaleX="129667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2FCCC95-33F0-404A-885D-448DFFCD5F55}" type="pres">
      <dgm:prSet presAssocID="{DA9CC67A-AEDE-474D-AAD3-0F4474A00237}" presName="negativeSpace" presStyleCnt="0"/>
      <dgm:spPr/>
    </dgm:pt>
    <dgm:pt modelId="{8C14E831-653A-4C6F-A371-76CD1CF6FFED}" type="pres">
      <dgm:prSet presAssocID="{DA9CC67A-AEDE-474D-AAD3-0F4474A00237}" presName="childText" presStyleLbl="conFgAcc1" presStyleIdx="4" presStyleCnt="8">
        <dgm:presLayoutVars>
          <dgm:bulletEnabled val="1"/>
        </dgm:presLayoutVars>
      </dgm:prSet>
      <dgm:spPr/>
    </dgm:pt>
    <dgm:pt modelId="{79ADE87E-873A-423B-A5DE-9C8E0F0D9679}" type="pres">
      <dgm:prSet presAssocID="{38266133-7E78-4AE6-8443-CA867E1CAC98}" presName="spaceBetweenRectangles" presStyleCnt="0"/>
      <dgm:spPr/>
    </dgm:pt>
    <dgm:pt modelId="{7C640CAD-325A-44F4-B229-FD08B6918D23}" type="pres">
      <dgm:prSet presAssocID="{1BF953AA-FB54-46EA-9073-E1ECDB973746}" presName="parentLin" presStyleCnt="0"/>
      <dgm:spPr/>
    </dgm:pt>
    <dgm:pt modelId="{3D277621-E3FE-4E37-8F15-197586DD4F3E}" type="pres">
      <dgm:prSet presAssocID="{1BF953AA-FB54-46EA-9073-E1ECDB973746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A532D77A-9971-4920-B943-2B5ADF3CAA3C}" type="pres">
      <dgm:prSet presAssocID="{1BF953AA-FB54-46EA-9073-E1ECDB973746}" presName="parentText" presStyleLbl="node1" presStyleIdx="5" presStyleCnt="8" custScaleX="1291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1908B-42DD-4B67-A587-00F332A94BC2}" type="pres">
      <dgm:prSet presAssocID="{1BF953AA-FB54-46EA-9073-E1ECDB973746}" presName="negativeSpace" presStyleCnt="0"/>
      <dgm:spPr/>
    </dgm:pt>
    <dgm:pt modelId="{D3E9664F-E03D-4DCD-A628-C6F69DBB0870}" type="pres">
      <dgm:prSet presAssocID="{1BF953AA-FB54-46EA-9073-E1ECDB973746}" presName="childText" presStyleLbl="conFgAcc1" presStyleIdx="5" presStyleCnt="8">
        <dgm:presLayoutVars>
          <dgm:bulletEnabled val="1"/>
        </dgm:presLayoutVars>
      </dgm:prSet>
      <dgm:spPr/>
    </dgm:pt>
    <dgm:pt modelId="{601439CB-ED2B-4347-B446-1FDCEE6C197F}" type="pres">
      <dgm:prSet presAssocID="{EC347D15-A798-40ED-AC81-C4134D872B26}" presName="spaceBetweenRectangles" presStyleCnt="0"/>
      <dgm:spPr/>
    </dgm:pt>
    <dgm:pt modelId="{B04A06F8-0736-4740-B925-060E2CA6EE6D}" type="pres">
      <dgm:prSet presAssocID="{F85DEAD4-7F29-4165-840C-78C8E606AD98}" presName="parentLin" presStyleCnt="0"/>
      <dgm:spPr/>
    </dgm:pt>
    <dgm:pt modelId="{0F98EF01-B6D6-4C64-9377-34C69F4D0523}" type="pres">
      <dgm:prSet presAssocID="{F85DEAD4-7F29-4165-840C-78C8E606AD98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3933C565-F2E6-4D32-9993-E1769254C1C6}" type="pres">
      <dgm:prSet presAssocID="{F85DEAD4-7F29-4165-840C-78C8E606AD98}" presName="parentText" presStyleLbl="node1" presStyleIdx="6" presStyleCnt="8" custScaleX="129114" custScaleY="1216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D9F1B-4A9B-42A2-957C-054BCB294C0C}" type="pres">
      <dgm:prSet presAssocID="{F85DEAD4-7F29-4165-840C-78C8E606AD98}" presName="negativeSpace" presStyleCnt="0"/>
      <dgm:spPr/>
    </dgm:pt>
    <dgm:pt modelId="{EDE82DEE-5CCD-41FC-81FD-C5705C5E5494}" type="pres">
      <dgm:prSet presAssocID="{F85DEAD4-7F29-4165-840C-78C8E606AD98}" presName="childText" presStyleLbl="conFgAcc1" presStyleIdx="6" presStyleCnt="8">
        <dgm:presLayoutVars>
          <dgm:bulletEnabled val="1"/>
        </dgm:presLayoutVars>
      </dgm:prSet>
      <dgm:spPr/>
    </dgm:pt>
    <dgm:pt modelId="{2AE51994-F563-4293-A7F0-41496F409C1D}" type="pres">
      <dgm:prSet presAssocID="{28F498BF-6293-42DA-B0BB-140363C4E77F}" presName="spaceBetweenRectangles" presStyleCnt="0"/>
      <dgm:spPr/>
    </dgm:pt>
    <dgm:pt modelId="{041CADCD-FA72-4B07-BA7D-F5126A2AE9DE}" type="pres">
      <dgm:prSet presAssocID="{F0578FA3-2A48-40D1-BBA1-7A44725367FA}" presName="parentLin" presStyleCnt="0"/>
      <dgm:spPr/>
    </dgm:pt>
    <dgm:pt modelId="{B8FED5A4-B73E-405B-A482-3E45AC752B9F}" type="pres">
      <dgm:prSet presAssocID="{F0578FA3-2A48-40D1-BBA1-7A44725367FA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437D72AB-C6D0-46A3-84C7-6A8C8C666153}" type="pres">
      <dgm:prSet presAssocID="{F0578FA3-2A48-40D1-BBA1-7A44725367FA}" presName="parentText" presStyleLbl="node1" presStyleIdx="7" presStyleCnt="8" custScaleX="129114" custLinFactNeighborX="-8097" custLinFactNeighborY="2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76D33-CD5F-47B0-A980-4DC6126AB43F}" type="pres">
      <dgm:prSet presAssocID="{F0578FA3-2A48-40D1-BBA1-7A44725367FA}" presName="negativeSpace" presStyleCnt="0"/>
      <dgm:spPr/>
    </dgm:pt>
    <dgm:pt modelId="{06049373-FC76-4543-B391-9AC23118699E}" type="pres">
      <dgm:prSet presAssocID="{F0578FA3-2A48-40D1-BBA1-7A44725367FA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29FE924-8ED8-4765-A2BD-D4A8D1AE3239}" type="presOf" srcId="{F889E5EC-4E59-4C14-9DE0-1A8E847C94C5}" destId="{595638E7-D7C1-4393-B837-B64C18649139}" srcOrd="0" destOrd="0" presId="urn:microsoft.com/office/officeart/2005/8/layout/list1"/>
    <dgm:cxn modelId="{F7AB269E-AFA0-47FF-B5EC-500AADF9A0C9}" srcId="{687D0DA3-4191-43BB-B877-724389E872AB}" destId="{FCD5C007-B632-4C22-8F11-147E0D146C86}" srcOrd="1" destOrd="0" parTransId="{34899E00-368F-4C17-B256-55070B79B090}" sibTransId="{2777764C-6998-42A1-8E17-986E7677020F}"/>
    <dgm:cxn modelId="{12E7EAAA-B165-4D40-BD2F-103A961BB4F1}" type="presOf" srcId="{F85DEAD4-7F29-4165-840C-78C8E606AD98}" destId="{3933C565-F2E6-4D32-9993-E1769254C1C6}" srcOrd="1" destOrd="0" presId="urn:microsoft.com/office/officeart/2005/8/layout/list1"/>
    <dgm:cxn modelId="{D79405C3-2030-474B-8AAB-861613C558CF}" type="presOf" srcId="{1BF953AA-FB54-46EA-9073-E1ECDB973746}" destId="{A532D77A-9971-4920-B943-2B5ADF3CAA3C}" srcOrd="1" destOrd="0" presId="urn:microsoft.com/office/officeart/2005/8/layout/list1"/>
    <dgm:cxn modelId="{462C6D15-67F1-42D4-B55F-B63A21AEB48C}" type="presOf" srcId="{F85DEAD4-7F29-4165-840C-78C8E606AD98}" destId="{0F98EF01-B6D6-4C64-9377-34C69F4D0523}" srcOrd="0" destOrd="0" presId="urn:microsoft.com/office/officeart/2005/8/layout/list1"/>
    <dgm:cxn modelId="{A69F74E6-70DC-4487-907E-505F64544644}" type="presOf" srcId="{F0578FA3-2A48-40D1-BBA1-7A44725367FA}" destId="{B8FED5A4-B73E-405B-A482-3E45AC752B9F}" srcOrd="0" destOrd="0" presId="urn:microsoft.com/office/officeart/2005/8/layout/list1"/>
    <dgm:cxn modelId="{3B5763C9-1EF3-4784-ABFB-406B1463B333}" type="presOf" srcId="{CBE3F688-23CB-4858-BEF1-33CCC3692238}" destId="{6147E73E-47E0-40B1-82E7-96E3E62D3C1F}" srcOrd="1" destOrd="0" presId="urn:microsoft.com/office/officeart/2005/8/layout/list1"/>
    <dgm:cxn modelId="{E3436262-C098-433D-9820-44FB1486E70E}" type="presOf" srcId="{DA9CC67A-AEDE-474D-AAD3-0F4474A00237}" destId="{2AD5ED2D-7946-4F74-A3A3-CF630FBFB1F2}" srcOrd="1" destOrd="0" presId="urn:microsoft.com/office/officeart/2005/8/layout/list1"/>
    <dgm:cxn modelId="{BC750654-4965-4141-B1BE-246DEE8AF493}" srcId="{687D0DA3-4191-43BB-B877-724389E872AB}" destId="{F85DEAD4-7F29-4165-840C-78C8E606AD98}" srcOrd="6" destOrd="0" parTransId="{C4466596-7ED8-4D39-B422-5717ABFD0681}" sibTransId="{28F498BF-6293-42DA-B0BB-140363C4E77F}"/>
    <dgm:cxn modelId="{95188E48-C7B6-4616-92F7-356D9B3BE6CE}" type="presOf" srcId="{DA9CC67A-AEDE-474D-AAD3-0F4474A00237}" destId="{DBFC7BA4-2528-4701-A85B-E9BBCCD4D195}" srcOrd="0" destOrd="0" presId="urn:microsoft.com/office/officeart/2005/8/layout/list1"/>
    <dgm:cxn modelId="{8604E81A-EC76-4690-B0CB-D671A3F1F82C}" type="presOf" srcId="{CBE3F688-23CB-4858-BEF1-33CCC3692238}" destId="{09540DD8-4D04-4F57-AB92-7E810A1B3E3E}" srcOrd="0" destOrd="0" presId="urn:microsoft.com/office/officeart/2005/8/layout/list1"/>
    <dgm:cxn modelId="{51D9642C-65CD-41AA-92D1-C31E02A0BD0F}" srcId="{687D0DA3-4191-43BB-B877-724389E872AB}" destId="{F889E5EC-4E59-4C14-9DE0-1A8E847C94C5}" srcOrd="2" destOrd="0" parTransId="{7184AD0D-252D-43A2-915F-2905AE05BAA8}" sibTransId="{F69D5E3C-7F76-4458-9882-D53457339287}"/>
    <dgm:cxn modelId="{BA6CC72A-0ACD-4EB6-B549-72F3EFC0696C}" srcId="{687D0DA3-4191-43BB-B877-724389E872AB}" destId="{CBE3F688-23CB-4858-BEF1-33CCC3692238}" srcOrd="3" destOrd="0" parTransId="{0D8D0C22-6BED-4385-8BDC-85912F36245B}" sibTransId="{DB322536-4E6E-40C3-9994-BD3E0283A83F}"/>
    <dgm:cxn modelId="{2919F2A1-CB00-4E07-858D-CBB74EE941F8}" srcId="{687D0DA3-4191-43BB-B877-724389E872AB}" destId="{DA9CC67A-AEDE-474D-AAD3-0F4474A00237}" srcOrd="4" destOrd="0" parTransId="{DBE0610D-BF22-442D-9B7C-34CC1757D086}" sibTransId="{38266133-7E78-4AE6-8443-CA867E1CAC98}"/>
    <dgm:cxn modelId="{BE082854-1003-449F-A174-A309C3641C50}" type="presOf" srcId="{56CABF75-4232-4E87-AE29-E2396829BE9A}" destId="{61992898-3238-4E49-82D9-CA7AF90C9172}" srcOrd="1" destOrd="0" presId="urn:microsoft.com/office/officeart/2005/8/layout/list1"/>
    <dgm:cxn modelId="{3AA0E8C4-773D-4172-B4B8-FC848185B5BC}" type="presOf" srcId="{F889E5EC-4E59-4C14-9DE0-1A8E847C94C5}" destId="{A4732DF6-2219-47A4-9B73-90013A1BBD7F}" srcOrd="1" destOrd="0" presId="urn:microsoft.com/office/officeart/2005/8/layout/list1"/>
    <dgm:cxn modelId="{862DB0AA-66DB-4F7C-AA4B-B88C6F412E09}" srcId="{687D0DA3-4191-43BB-B877-724389E872AB}" destId="{56CABF75-4232-4E87-AE29-E2396829BE9A}" srcOrd="0" destOrd="0" parTransId="{4A53ABE7-3E03-4913-9EC8-FA671B63E6F9}" sibTransId="{28FD905F-3A73-4AA6-B272-FD6C13687DFE}"/>
    <dgm:cxn modelId="{201BF79A-8B66-485E-85AE-AFBB04372620}" type="presOf" srcId="{F0578FA3-2A48-40D1-BBA1-7A44725367FA}" destId="{437D72AB-C6D0-46A3-84C7-6A8C8C666153}" srcOrd="1" destOrd="0" presId="urn:microsoft.com/office/officeart/2005/8/layout/list1"/>
    <dgm:cxn modelId="{BB1A9188-E919-4E3E-9EB5-1457036D1B3E}" type="presOf" srcId="{687D0DA3-4191-43BB-B877-724389E872AB}" destId="{B94676D6-D42A-4573-95BD-7382BEF4A49A}" srcOrd="0" destOrd="0" presId="urn:microsoft.com/office/officeart/2005/8/layout/list1"/>
    <dgm:cxn modelId="{C42E43A1-9765-407E-B6C5-ED8658C3AD07}" srcId="{687D0DA3-4191-43BB-B877-724389E872AB}" destId="{F0578FA3-2A48-40D1-BBA1-7A44725367FA}" srcOrd="7" destOrd="0" parTransId="{37C95FB8-E3DF-4C79-96FC-E5CFAFFEBD95}" sibTransId="{2685A68C-76F6-4684-A982-FA199DFDC30E}"/>
    <dgm:cxn modelId="{0448D53B-94AD-495A-BBFD-FED93C69B5DD}" srcId="{687D0DA3-4191-43BB-B877-724389E872AB}" destId="{1BF953AA-FB54-46EA-9073-E1ECDB973746}" srcOrd="5" destOrd="0" parTransId="{F4345CFD-0B0F-4786-AE01-01A5F38E6E95}" sibTransId="{EC347D15-A798-40ED-AC81-C4134D872B26}"/>
    <dgm:cxn modelId="{4F6F9E26-1F90-41BF-9922-F3478C91322C}" type="presOf" srcId="{FCD5C007-B632-4C22-8F11-147E0D146C86}" destId="{00D3AFF6-93B9-4101-A3CC-1128422573B5}" srcOrd="0" destOrd="0" presId="urn:microsoft.com/office/officeart/2005/8/layout/list1"/>
    <dgm:cxn modelId="{CEAAE405-BA96-44E3-99AA-F4EF3E7AF66D}" type="presOf" srcId="{56CABF75-4232-4E87-AE29-E2396829BE9A}" destId="{8B9A0F17-EC95-4C31-8C6E-D06E6A28D62E}" srcOrd="0" destOrd="0" presId="urn:microsoft.com/office/officeart/2005/8/layout/list1"/>
    <dgm:cxn modelId="{AD726762-7FD9-43C7-85BD-ED3BB588656C}" type="presOf" srcId="{1BF953AA-FB54-46EA-9073-E1ECDB973746}" destId="{3D277621-E3FE-4E37-8F15-197586DD4F3E}" srcOrd="0" destOrd="0" presId="urn:microsoft.com/office/officeart/2005/8/layout/list1"/>
    <dgm:cxn modelId="{7784F2C9-EA0D-41F5-B507-68B1FEB0C76C}" type="presOf" srcId="{FCD5C007-B632-4C22-8F11-147E0D146C86}" destId="{6FB3297F-83D0-45E1-AD73-4B8A43971ACB}" srcOrd="1" destOrd="0" presId="urn:microsoft.com/office/officeart/2005/8/layout/list1"/>
    <dgm:cxn modelId="{1313A3B3-F92C-470A-88C6-1E19F4E4FCD6}" type="presParOf" srcId="{B94676D6-D42A-4573-95BD-7382BEF4A49A}" destId="{2F803BA9-A99E-43D5-9D7A-A20A85FE129C}" srcOrd="0" destOrd="0" presId="urn:microsoft.com/office/officeart/2005/8/layout/list1"/>
    <dgm:cxn modelId="{EF5041D6-75D3-4F3C-BAD7-9BC99384EBE6}" type="presParOf" srcId="{2F803BA9-A99E-43D5-9D7A-A20A85FE129C}" destId="{8B9A0F17-EC95-4C31-8C6E-D06E6A28D62E}" srcOrd="0" destOrd="0" presId="urn:microsoft.com/office/officeart/2005/8/layout/list1"/>
    <dgm:cxn modelId="{A82756AB-4D82-4E30-A2EE-D21A7ED23E4F}" type="presParOf" srcId="{2F803BA9-A99E-43D5-9D7A-A20A85FE129C}" destId="{61992898-3238-4E49-82D9-CA7AF90C9172}" srcOrd="1" destOrd="0" presId="urn:microsoft.com/office/officeart/2005/8/layout/list1"/>
    <dgm:cxn modelId="{37EC06B3-B285-4CF6-A32C-F5C7BA8A58B5}" type="presParOf" srcId="{B94676D6-D42A-4573-95BD-7382BEF4A49A}" destId="{642CA786-033C-4328-9555-E1E5BFAB3CE7}" srcOrd="1" destOrd="0" presId="urn:microsoft.com/office/officeart/2005/8/layout/list1"/>
    <dgm:cxn modelId="{D57F336E-0290-4460-83F0-79AEA814DE78}" type="presParOf" srcId="{B94676D6-D42A-4573-95BD-7382BEF4A49A}" destId="{AB61BFFF-7571-4640-9C38-AF890528CA19}" srcOrd="2" destOrd="0" presId="urn:microsoft.com/office/officeart/2005/8/layout/list1"/>
    <dgm:cxn modelId="{617EB49A-17D5-40F4-BF33-251382B5DDCA}" type="presParOf" srcId="{B94676D6-D42A-4573-95BD-7382BEF4A49A}" destId="{B4A3FDAF-C0BE-460E-9B92-9A6A106154B7}" srcOrd="3" destOrd="0" presId="urn:microsoft.com/office/officeart/2005/8/layout/list1"/>
    <dgm:cxn modelId="{A3D7E38C-AA2A-4834-A7D8-A19787A94286}" type="presParOf" srcId="{B94676D6-D42A-4573-95BD-7382BEF4A49A}" destId="{D4892BA6-B3C5-49CA-8A8F-C97966A94ABA}" srcOrd="4" destOrd="0" presId="urn:microsoft.com/office/officeart/2005/8/layout/list1"/>
    <dgm:cxn modelId="{CE13C106-B640-41EF-B61B-5198EEC02AF9}" type="presParOf" srcId="{D4892BA6-B3C5-49CA-8A8F-C97966A94ABA}" destId="{00D3AFF6-93B9-4101-A3CC-1128422573B5}" srcOrd="0" destOrd="0" presId="urn:microsoft.com/office/officeart/2005/8/layout/list1"/>
    <dgm:cxn modelId="{191B83B2-8101-4085-9042-38B293CD45EF}" type="presParOf" srcId="{D4892BA6-B3C5-49CA-8A8F-C97966A94ABA}" destId="{6FB3297F-83D0-45E1-AD73-4B8A43971ACB}" srcOrd="1" destOrd="0" presId="urn:microsoft.com/office/officeart/2005/8/layout/list1"/>
    <dgm:cxn modelId="{7126A68B-8094-4795-8F6E-103B8FAA7337}" type="presParOf" srcId="{B94676D6-D42A-4573-95BD-7382BEF4A49A}" destId="{D36C7DA3-FDF5-4FF2-A999-E6C5682265C0}" srcOrd="5" destOrd="0" presId="urn:microsoft.com/office/officeart/2005/8/layout/list1"/>
    <dgm:cxn modelId="{7A88AB3E-9E53-4C65-966F-9E4B871333E8}" type="presParOf" srcId="{B94676D6-D42A-4573-95BD-7382BEF4A49A}" destId="{45953B46-5999-4386-BC12-15B56D0A331B}" srcOrd="6" destOrd="0" presId="urn:microsoft.com/office/officeart/2005/8/layout/list1"/>
    <dgm:cxn modelId="{F5182DE0-501A-4424-9D7F-AAB3D842B2A7}" type="presParOf" srcId="{B94676D6-D42A-4573-95BD-7382BEF4A49A}" destId="{43176617-27FF-4188-9E26-48EAD495CA18}" srcOrd="7" destOrd="0" presId="urn:microsoft.com/office/officeart/2005/8/layout/list1"/>
    <dgm:cxn modelId="{FAA4553D-6AC6-4150-9DEA-D1F437912E2D}" type="presParOf" srcId="{B94676D6-D42A-4573-95BD-7382BEF4A49A}" destId="{CF474600-192C-4211-9E52-D068997EA712}" srcOrd="8" destOrd="0" presId="urn:microsoft.com/office/officeart/2005/8/layout/list1"/>
    <dgm:cxn modelId="{29130FAE-BFBB-4180-8C85-4E6787B2E40C}" type="presParOf" srcId="{CF474600-192C-4211-9E52-D068997EA712}" destId="{595638E7-D7C1-4393-B837-B64C18649139}" srcOrd="0" destOrd="0" presId="urn:microsoft.com/office/officeart/2005/8/layout/list1"/>
    <dgm:cxn modelId="{FB9FBC4B-F54D-450F-A408-D67BCB179E2B}" type="presParOf" srcId="{CF474600-192C-4211-9E52-D068997EA712}" destId="{A4732DF6-2219-47A4-9B73-90013A1BBD7F}" srcOrd="1" destOrd="0" presId="urn:microsoft.com/office/officeart/2005/8/layout/list1"/>
    <dgm:cxn modelId="{817A20E8-F90E-4611-B419-ADE8EA08F161}" type="presParOf" srcId="{B94676D6-D42A-4573-95BD-7382BEF4A49A}" destId="{0E28369D-8FA5-4840-BD08-4ED7E91BB2E0}" srcOrd="9" destOrd="0" presId="urn:microsoft.com/office/officeart/2005/8/layout/list1"/>
    <dgm:cxn modelId="{DE7BF86F-CC3E-4493-A6D7-43340D81A46B}" type="presParOf" srcId="{B94676D6-D42A-4573-95BD-7382BEF4A49A}" destId="{956E3E2A-F3E3-4AA3-8B18-EF2FB8B07B1E}" srcOrd="10" destOrd="0" presId="urn:microsoft.com/office/officeart/2005/8/layout/list1"/>
    <dgm:cxn modelId="{96C472AF-00FF-4538-9EF5-8E80F1B660E3}" type="presParOf" srcId="{B94676D6-D42A-4573-95BD-7382BEF4A49A}" destId="{1C5C964F-0132-4886-B521-8E45947E2666}" srcOrd="11" destOrd="0" presId="urn:microsoft.com/office/officeart/2005/8/layout/list1"/>
    <dgm:cxn modelId="{BDC6AF59-ACF5-40D5-8E57-B0DE5D07797F}" type="presParOf" srcId="{B94676D6-D42A-4573-95BD-7382BEF4A49A}" destId="{1053E3B1-F3BD-4B6C-8E4B-4DC763B40D89}" srcOrd="12" destOrd="0" presId="urn:microsoft.com/office/officeart/2005/8/layout/list1"/>
    <dgm:cxn modelId="{D9E9A3E9-E371-41C3-A335-FA7417B1A20E}" type="presParOf" srcId="{1053E3B1-F3BD-4B6C-8E4B-4DC763B40D89}" destId="{09540DD8-4D04-4F57-AB92-7E810A1B3E3E}" srcOrd="0" destOrd="0" presId="urn:microsoft.com/office/officeart/2005/8/layout/list1"/>
    <dgm:cxn modelId="{BE020A79-D3B3-4FA7-A00C-B781F224D9DE}" type="presParOf" srcId="{1053E3B1-F3BD-4B6C-8E4B-4DC763B40D89}" destId="{6147E73E-47E0-40B1-82E7-96E3E62D3C1F}" srcOrd="1" destOrd="0" presId="urn:microsoft.com/office/officeart/2005/8/layout/list1"/>
    <dgm:cxn modelId="{E2BA7110-62F9-43D2-936D-81F7D4F14FF2}" type="presParOf" srcId="{B94676D6-D42A-4573-95BD-7382BEF4A49A}" destId="{7C36E2EC-7014-4324-A3CA-5274D4BA8EFE}" srcOrd="13" destOrd="0" presId="urn:microsoft.com/office/officeart/2005/8/layout/list1"/>
    <dgm:cxn modelId="{8B8D6EA8-06F9-4041-9E88-95660E3DD4B9}" type="presParOf" srcId="{B94676D6-D42A-4573-95BD-7382BEF4A49A}" destId="{7EBD3EEF-09C5-47C4-AB78-C315C51394E3}" srcOrd="14" destOrd="0" presId="urn:microsoft.com/office/officeart/2005/8/layout/list1"/>
    <dgm:cxn modelId="{25736C3F-F3D5-4F95-8790-CEA01901E4E5}" type="presParOf" srcId="{B94676D6-D42A-4573-95BD-7382BEF4A49A}" destId="{24A22525-7F65-4117-9172-AC4522A37965}" srcOrd="15" destOrd="0" presId="urn:microsoft.com/office/officeart/2005/8/layout/list1"/>
    <dgm:cxn modelId="{FEAB0120-E029-4EC0-9E4D-AA203AD5A044}" type="presParOf" srcId="{B94676D6-D42A-4573-95BD-7382BEF4A49A}" destId="{18330AA8-89AD-4371-A469-301D884A5DF0}" srcOrd="16" destOrd="0" presId="urn:microsoft.com/office/officeart/2005/8/layout/list1"/>
    <dgm:cxn modelId="{D0CB0998-4DE4-44C8-976D-E0DF75DC3328}" type="presParOf" srcId="{18330AA8-89AD-4371-A469-301D884A5DF0}" destId="{DBFC7BA4-2528-4701-A85B-E9BBCCD4D195}" srcOrd="0" destOrd="0" presId="urn:microsoft.com/office/officeart/2005/8/layout/list1"/>
    <dgm:cxn modelId="{4DCF8078-D624-48AF-B3EE-E71EC249B816}" type="presParOf" srcId="{18330AA8-89AD-4371-A469-301D884A5DF0}" destId="{2AD5ED2D-7946-4F74-A3A3-CF630FBFB1F2}" srcOrd="1" destOrd="0" presId="urn:microsoft.com/office/officeart/2005/8/layout/list1"/>
    <dgm:cxn modelId="{0327DA1A-39C2-40B5-8DD8-7C37B4DCB3BC}" type="presParOf" srcId="{B94676D6-D42A-4573-95BD-7382BEF4A49A}" destId="{52FCCC95-33F0-404A-885D-448DFFCD5F55}" srcOrd="17" destOrd="0" presId="urn:microsoft.com/office/officeart/2005/8/layout/list1"/>
    <dgm:cxn modelId="{3E5BE249-3835-4512-A53E-5FCAAB0280A8}" type="presParOf" srcId="{B94676D6-D42A-4573-95BD-7382BEF4A49A}" destId="{8C14E831-653A-4C6F-A371-76CD1CF6FFED}" srcOrd="18" destOrd="0" presId="urn:microsoft.com/office/officeart/2005/8/layout/list1"/>
    <dgm:cxn modelId="{83AD3D18-496E-4D2F-B345-26CEBEF6ABC3}" type="presParOf" srcId="{B94676D6-D42A-4573-95BD-7382BEF4A49A}" destId="{79ADE87E-873A-423B-A5DE-9C8E0F0D9679}" srcOrd="19" destOrd="0" presId="urn:microsoft.com/office/officeart/2005/8/layout/list1"/>
    <dgm:cxn modelId="{2A29EFD4-8F4B-467F-B0DD-D45657BC8303}" type="presParOf" srcId="{B94676D6-D42A-4573-95BD-7382BEF4A49A}" destId="{7C640CAD-325A-44F4-B229-FD08B6918D23}" srcOrd="20" destOrd="0" presId="urn:microsoft.com/office/officeart/2005/8/layout/list1"/>
    <dgm:cxn modelId="{4053CF18-ADCA-4369-95C7-800887687641}" type="presParOf" srcId="{7C640CAD-325A-44F4-B229-FD08B6918D23}" destId="{3D277621-E3FE-4E37-8F15-197586DD4F3E}" srcOrd="0" destOrd="0" presId="urn:microsoft.com/office/officeart/2005/8/layout/list1"/>
    <dgm:cxn modelId="{5643A6DC-C619-4095-AA70-5B1802A3BB81}" type="presParOf" srcId="{7C640CAD-325A-44F4-B229-FD08B6918D23}" destId="{A532D77A-9971-4920-B943-2B5ADF3CAA3C}" srcOrd="1" destOrd="0" presId="urn:microsoft.com/office/officeart/2005/8/layout/list1"/>
    <dgm:cxn modelId="{565DE6E7-3C29-45DA-8393-3AE7C888368B}" type="presParOf" srcId="{B94676D6-D42A-4573-95BD-7382BEF4A49A}" destId="{DA31908B-42DD-4B67-A587-00F332A94BC2}" srcOrd="21" destOrd="0" presId="urn:microsoft.com/office/officeart/2005/8/layout/list1"/>
    <dgm:cxn modelId="{41E3B22C-D596-4382-94CA-7E01DB898579}" type="presParOf" srcId="{B94676D6-D42A-4573-95BD-7382BEF4A49A}" destId="{D3E9664F-E03D-4DCD-A628-C6F69DBB0870}" srcOrd="22" destOrd="0" presId="urn:microsoft.com/office/officeart/2005/8/layout/list1"/>
    <dgm:cxn modelId="{80A49626-7CD0-46E0-827F-916AF8E82E4F}" type="presParOf" srcId="{B94676D6-D42A-4573-95BD-7382BEF4A49A}" destId="{601439CB-ED2B-4347-B446-1FDCEE6C197F}" srcOrd="23" destOrd="0" presId="urn:microsoft.com/office/officeart/2005/8/layout/list1"/>
    <dgm:cxn modelId="{E0AD77BB-C5E5-4E1F-9F72-C87EFFB785BA}" type="presParOf" srcId="{B94676D6-D42A-4573-95BD-7382BEF4A49A}" destId="{B04A06F8-0736-4740-B925-060E2CA6EE6D}" srcOrd="24" destOrd="0" presId="urn:microsoft.com/office/officeart/2005/8/layout/list1"/>
    <dgm:cxn modelId="{2CDFC47F-38DB-4B3C-A1DD-6AF58DC5F130}" type="presParOf" srcId="{B04A06F8-0736-4740-B925-060E2CA6EE6D}" destId="{0F98EF01-B6D6-4C64-9377-34C69F4D0523}" srcOrd="0" destOrd="0" presId="urn:microsoft.com/office/officeart/2005/8/layout/list1"/>
    <dgm:cxn modelId="{7441AD3E-B25A-4C8C-9C0B-73ED66607546}" type="presParOf" srcId="{B04A06F8-0736-4740-B925-060E2CA6EE6D}" destId="{3933C565-F2E6-4D32-9993-E1769254C1C6}" srcOrd="1" destOrd="0" presId="urn:microsoft.com/office/officeart/2005/8/layout/list1"/>
    <dgm:cxn modelId="{B949065B-A391-4C5E-9A80-D906F5855DAF}" type="presParOf" srcId="{B94676D6-D42A-4573-95BD-7382BEF4A49A}" destId="{CEAD9F1B-4A9B-42A2-957C-054BCB294C0C}" srcOrd="25" destOrd="0" presId="urn:microsoft.com/office/officeart/2005/8/layout/list1"/>
    <dgm:cxn modelId="{FB0030ED-81E4-47A0-B44F-CD049F300EE2}" type="presParOf" srcId="{B94676D6-D42A-4573-95BD-7382BEF4A49A}" destId="{EDE82DEE-5CCD-41FC-81FD-C5705C5E5494}" srcOrd="26" destOrd="0" presId="urn:microsoft.com/office/officeart/2005/8/layout/list1"/>
    <dgm:cxn modelId="{07020461-D41D-4920-A165-40E56DC4997E}" type="presParOf" srcId="{B94676D6-D42A-4573-95BD-7382BEF4A49A}" destId="{2AE51994-F563-4293-A7F0-41496F409C1D}" srcOrd="27" destOrd="0" presId="urn:microsoft.com/office/officeart/2005/8/layout/list1"/>
    <dgm:cxn modelId="{15070395-C57C-4620-B900-5D6B0DFBCF16}" type="presParOf" srcId="{B94676D6-D42A-4573-95BD-7382BEF4A49A}" destId="{041CADCD-FA72-4B07-BA7D-F5126A2AE9DE}" srcOrd="28" destOrd="0" presId="urn:microsoft.com/office/officeart/2005/8/layout/list1"/>
    <dgm:cxn modelId="{B8E5BED4-47D1-49E9-B1E8-6B6B9822DDAD}" type="presParOf" srcId="{041CADCD-FA72-4B07-BA7D-F5126A2AE9DE}" destId="{B8FED5A4-B73E-405B-A482-3E45AC752B9F}" srcOrd="0" destOrd="0" presId="urn:microsoft.com/office/officeart/2005/8/layout/list1"/>
    <dgm:cxn modelId="{F38C1E95-006D-46F3-B975-F56092B29FD1}" type="presParOf" srcId="{041CADCD-FA72-4B07-BA7D-F5126A2AE9DE}" destId="{437D72AB-C6D0-46A3-84C7-6A8C8C666153}" srcOrd="1" destOrd="0" presId="urn:microsoft.com/office/officeart/2005/8/layout/list1"/>
    <dgm:cxn modelId="{CE385BB3-024A-4A7D-A847-1B7954A31831}" type="presParOf" srcId="{B94676D6-D42A-4573-95BD-7382BEF4A49A}" destId="{8B976D33-CD5F-47B0-A980-4DC6126AB43F}" srcOrd="29" destOrd="0" presId="urn:microsoft.com/office/officeart/2005/8/layout/list1"/>
    <dgm:cxn modelId="{4DBA18D7-7C92-4F57-8E96-4498A04BFB19}" type="presParOf" srcId="{B94676D6-D42A-4573-95BD-7382BEF4A49A}" destId="{06049373-FC76-4543-B391-9AC23118699E}" srcOrd="30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3C155-ABEC-4E0D-BA0C-8E835E73EA2F}">
      <dsp:nvSpPr>
        <dsp:cNvPr id="0" name=""/>
        <dsp:cNvSpPr/>
      </dsp:nvSpPr>
      <dsp:spPr>
        <a:xfrm>
          <a:off x="0" y="0"/>
          <a:ext cx="8435280" cy="547260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5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Aharoni" pitchFamily="2" charset="-79"/>
          </a:endParaRP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kumimoji="0" lang="sr-Cyrl-RS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ea typeface="Calibri" pitchFamily="34" charset="0"/>
              <a:cs typeface="Aharoni" pitchFamily="2" charset="-79"/>
            </a:rPr>
            <a:t>Драге грађанке и грађани Војводине,</a:t>
          </a:r>
        </a:p>
        <a:p>
          <a:pPr lvl="0" algn="just" defTabSz="533400">
            <a:spcBef>
              <a:spcPct val="0"/>
            </a:spcBef>
            <a:spcAft>
              <a:spcPts val="600"/>
            </a:spcAft>
          </a:pPr>
          <a:r>
            <a:rPr kumimoji="0" lang="ru-RU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Скупштина Аутономне покрајине Војводине је </a:t>
          </a:r>
          <a:r>
            <a:rPr kumimoji="0" lang="sr-Latn-RS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17</a:t>
          </a:r>
          <a:r>
            <a:rPr kumimoji="0" lang="ru-RU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. децембра 20</a:t>
          </a:r>
          <a:r>
            <a:rPr kumimoji="0" lang="sr-Latn-RS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20</a:t>
          </a:r>
          <a:r>
            <a:rPr kumimoji="0" lang="ru-RU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. године усвојила Покрајинску скупштинску одлуку о буџету Аутономне покрајине Војводине за 2021. годину, која је, због специфичних појмова и класификација прописаним Законом о буетском систему и другим правним актима, по својем обиму и форми, грађанима тешка за разумевање.</a:t>
          </a:r>
          <a:endParaRPr kumimoji="0" lang="sr-Latn-RS" altLang="sr-Latn-RS" sz="1200" b="0" i="1" u="none" strike="noStrike" kern="1200" cap="none" normalizeH="0" baseline="0" dirty="0" smtClean="0">
            <a:ln/>
            <a:solidFill>
              <a:schemeClr val="tx2">
                <a:lumMod val="75000"/>
              </a:schemeClr>
            </a:solidFill>
            <a:effectLst/>
            <a:latin typeface="Bookman Old Style" panose="02050604050505020204" pitchFamily="18" charset="0"/>
            <a:cs typeface="Aharoni" pitchFamily="2" charset="-79"/>
          </a:endParaRPr>
        </a:p>
        <a:p>
          <a:pPr lvl="0" algn="just" defTabSz="533400">
            <a:spcBef>
              <a:spcPct val="0"/>
            </a:spcBef>
            <a:spcAft>
              <a:spcPts val="600"/>
            </a:spcAft>
          </a:pPr>
          <a:r>
            <a:rPr kumimoji="0" lang="ru-RU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Као и сваке године, кроз Грађански буџет, као својеврстан водич кроз буџет, представљамо сажет и сликови приказ буџета АП Војводине за 2021. годину. На овај начин желимо да вас информишемо о изворима прихода буџета Покрајине, трошењу буџетских средстава, буџетским корисницима, као и најважнијим капиталним пројектима који ће се финансирати ове године, да би се могао што једноставније разумети целокупан буџет.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kumimoji="0" lang="ru-RU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Зашто нам је буџет толико важан, и зашто смо као грађани заинтересовани за остваривање и реализацију буџета? Зато што, најједноставније речено, структура прихода открива ко сноси терет формирања прихода, а структура расхода представља економске, социјалне и друге циљеве, односно политику власти и показује које ће се потребе грађана, и поред ситуације са вирусом </a:t>
          </a:r>
          <a:r>
            <a:rPr kumimoji="0" lang="de-DE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Covid-19</a:t>
          </a:r>
          <a:r>
            <a:rPr kumimoji="0" lang="sr-Cyrl-RS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 која је неповољно утицала на изворе прихода,</a:t>
          </a:r>
          <a:r>
            <a:rPr kumimoji="0" lang="ru-RU" altLang="sr-Latn-RS" sz="1200" b="0" i="1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  <a:cs typeface="Aharoni" pitchFamily="2" charset="-79"/>
            </a:rPr>
            <a:t> задовољити трошењем јавних средстава. </a:t>
          </a:r>
          <a:endParaRPr kumimoji="0" lang="sr-Latn-RS" altLang="sr-Latn-RS" sz="1200" b="0" i="1" u="none" strike="noStrike" kern="1200" cap="none" normalizeH="0" baseline="0" dirty="0" smtClean="0">
            <a:ln/>
            <a:solidFill>
              <a:schemeClr val="tx2">
                <a:lumMod val="75000"/>
              </a:schemeClr>
            </a:solidFill>
            <a:effectLst/>
            <a:latin typeface="Bookman Old Style" panose="02050604050505020204" pitchFamily="18" charset="0"/>
            <a:cs typeface="Aharoni" pitchFamily="2" charset="-79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altLang="sr-Latn-RS" sz="1200" b="1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cs typeface="Aharoni" pitchFamily="2" charset="-79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r-Cyrl-RS" altLang="sr-Latn-RS" sz="1200" b="0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Bookman Old Style" panose="02050604050505020204" pitchFamily="18" charset="0"/>
            <a:ea typeface="Calibri" pitchFamily="34" charset="0"/>
            <a:cs typeface="Times New Roman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r-Cyrl-RS" altLang="sr-Latn-RS" sz="1200" b="0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itchFamily="34" charset="0"/>
              <a:cs typeface="Times New Roman" pitchFamily="18" charset="0"/>
            </a:rPr>
            <a:t> </a:t>
          </a:r>
          <a:br>
            <a:rPr kumimoji="0" lang="sr-Cyrl-RS" altLang="sr-Latn-RS" sz="1200" b="0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itchFamily="34" charset="0"/>
              <a:cs typeface="Times New Roman" pitchFamily="18" charset="0"/>
            </a:rPr>
          </a:br>
          <a:r>
            <a:rPr lang="sr-Cyrl-RS" altLang="sr-Latn-RS" sz="1200" b="0" i="1" kern="1200" dirty="0" smtClean="0">
              <a:solidFill>
                <a:srgbClr val="002060"/>
              </a:solidFill>
              <a:latin typeface="Bookman Old Style" panose="02050604050505020204" pitchFamily="18" charset="0"/>
              <a:ea typeface="Calibri" pitchFamily="34" charset="0"/>
              <a:cs typeface="Times New Roman" pitchFamily="18" charset="0"/>
            </a:rPr>
            <a:t/>
          </a:r>
          <a:br>
            <a:rPr lang="sr-Cyrl-RS" altLang="sr-Latn-RS" sz="1200" b="0" i="1" kern="1200" dirty="0" smtClean="0">
              <a:solidFill>
                <a:srgbClr val="002060"/>
              </a:solidFill>
              <a:latin typeface="Bookman Old Style" panose="02050604050505020204" pitchFamily="18" charset="0"/>
              <a:ea typeface="Calibri" pitchFamily="34" charset="0"/>
              <a:cs typeface="Times New Roman" pitchFamily="18" charset="0"/>
            </a:rPr>
          </a:br>
          <a:endParaRPr lang="sr-Latn-RS" sz="110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60287" y="160287"/>
        <a:ext cx="8114706" cy="5152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0EA0-B40A-4FFA-83DB-E29DCB26BF9D}">
      <dsp:nvSpPr>
        <dsp:cNvPr id="0" name=""/>
        <dsp:cNvSpPr/>
      </dsp:nvSpPr>
      <dsp:spPr>
        <a:xfrm>
          <a:off x="0" y="210832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A8CA7CC7-A2AD-4C3D-B479-FE39F2D56A33}">
      <dsp:nvSpPr>
        <dsp:cNvPr id="0" name=""/>
        <dsp:cNvSpPr/>
      </dsp:nvSpPr>
      <dsp:spPr>
        <a:xfrm>
          <a:off x="421764" y="92752"/>
          <a:ext cx="7767096" cy="236160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i="0" u="none" kern="1200" dirty="0">
              <a:latin typeface="+mn-lt"/>
            </a:rPr>
            <a:t>ВОЈВОЂАНСКИ СИМФОНИЈСКИ ОРКЕСТАР, НОВИ САД</a:t>
          </a:r>
          <a:endParaRPr lang="az-Cyrl-AZ" sz="1400" b="1" kern="1200" dirty="0">
            <a:latin typeface="+mn-lt"/>
          </a:endParaRPr>
        </a:p>
      </dsp:txBody>
      <dsp:txXfrm>
        <a:off x="433292" y="104280"/>
        <a:ext cx="7744040" cy="213104"/>
      </dsp:txXfrm>
    </dsp:sp>
    <dsp:sp modelId="{1F3AB268-B05A-47C7-A68A-126084AA2EA4}">
      <dsp:nvSpPr>
        <dsp:cNvPr id="0" name=""/>
        <dsp:cNvSpPr/>
      </dsp:nvSpPr>
      <dsp:spPr>
        <a:xfrm>
          <a:off x="0" y="669364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4D9EA313-28B3-483C-8CDD-BB115E13F687}">
      <dsp:nvSpPr>
        <dsp:cNvPr id="0" name=""/>
        <dsp:cNvSpPr/>
      </dsp:nvSpPr>
      <dsp:spPr>
        <a:xfrm>
          <a:off x="421764" y="455632"/>
          <a:ext cx="7811971" cy="331811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+mn-lt"/>
            </a:rPr>
            <a:t>ГАЛЕРИЈА ЛИКОВНЕ УМЕТНОСТИ - ПОКЛОН ЗБИРКА РАЈКА МАМУЗИЋА, НОВИ САД</a:t>
          </a:r>
          <a:endParaRPr lang="az-Cyrl-AZ" sz="1400" b="1" kern="1200" dirty="0">
            <a:latin typeface="+mn-lt"/>
          </a:endParaRPr>
        </a:p>
      </dsp:txBody>
      <dsp:txXfrm>
        <a:off x="437962" y="471830"/>
        <a:ext cx="7779575" cy="299415"/>
      </dsp:txXfrm>
    </dsp:sp>
    <dsp:sp modelId="{3E3A895C-494F-45B3-80E8-411E23CE4DE8}">
      <dsp:nvSpPr>
        <dsp:cNvPr id="0" name=""/>
        <dsp:cNvSpPr/>
      </dsp:nvSpPr>
      <dsp:spPr>
        <a:xfrm>
          <a:off x="0" y="1032244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B68445A1-4F2E-4DE1-B648-0EBC1FB516AB}">
      <dsp:nvSpPr>
        <dsp:cNvPr id="0" name=""/>
        <dsp:cNvSpPr/>
      </dsp:nvSpPr>
      <dsp:spPr>
        <a:xfrm>
          <a:off x="421764" y="914164"/>
          <a:ext cx="7764320" cy="236160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+mn-lt"/>
            </a:rPr>
            <a:t>ИЗДАВАЧКИ ЗАВОД „ФОРУМ“  </a:t>
          </a:r>
          <a:r>
            <a:rPr lang="sr-Latn-RS" sz="1400" b="1" kern="1200" dirty="0">
              <a:latin typeface="+mn-lt"/>
            </a:rPr>
            <a:t>FORUM </a:t>
          </a:r>
          <a:r>
            <a:rPr lang="sr-Cyrl-RS" sz="1400" b="1" kern="1200" dirty="0">
              <a:latin typeface="+mn-lt"/>
            </a:rPr>
            <a:t>К</a:t>
          </a:r>
          <a:r>
            <a:rPr lang="sr-Latn-RS" sz="1400" b="1" kern="1200" dirty="0">
              <a:latin typeface="+mn-lt"/>
            </a:rPr>
            <a:t>ÖNYVKIADÓ INTÉZET </a:t>
          </a:r>
          <a:endParaRPr lang="az-Cyrl-AZ" sz="1400" b="1" kern="1200" dirty="0">
            <a:latin typeface="+mn-lt"/>
          </a:endParaRPr>
        </a:p>
      </dsp:txBody>
      <dsp:txXfrm>
        <a:off x="433292" y="925692"/>
        <a:ext cx="7741264" cy="213104"/>
      </dsp:txXfrm>
    </dsp:sp>
    <dsp:sp modelId="{EE080E02-F1FC-4D66-8CD4-E83E2C13655C}">
      <dsp:nvSpPr>
        <dsp:cNvPr id="0" name=""/>
        <dsp:cNvSpPr/>
      </dsp:nvSpPr>
      <dsp:spPr>
        <a:xfrm>
          <a:off x="0" y="1395124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E122AF5C-AF26-44F7-B9DE-58144447E23B}">
      <dsp:nvSpPr>
        <dsp:cNvPr id="0" name=""/>
        <dsp:cNvSpPr/>
      </dsp:nvSpPr>
      <dsp:spPr>
        <a:xfrm>
          <a:off x="421764" y="1277044"/>
          <a:ext cx="7764320" cy="236160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+mn-lt"/>
            </a:rPr>
            <a:t>МУЗЕЈ ВОЈВОДИНЕ, НОВИ САД</a:t>
          </a:r>
          <a:endParaRPr lang="az-Cyrl-AZ" sz="1400" b="1" kern="1200" dirty="0">
            <a:latin typeface="+mn-lt"/>
          </a:endParaRPr>
        </a:p>
      </dsp:txBody>
      <dsp:txXfrm>
        <a:off x="433292" y="1288572"/>
        <a:ext cx="7741264" cy="213104"/>
      </dsp:txXfrm>
    </dsp:sp>
    <dsp:sp modelId="{2A7C71E1-DF58-4AA7-A47A-9115F49D8D72}">
      <dsp:nvSpPr>
        <dsp:cNvPr id="0" name=""/>
        <dsp:cNvSpPr/>
      </dsp:nvSpPr>
      <dsp:spPr>
        <a:xfrm>
          <a:off x="0" y="1758004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76AE86C1-81FD-41AD-8AF4-3EA53C5B9C58}">
      <dsp:nvSpPr>
        <dsp:cNvPr id="0" name=""/>
        <dsp:cNvSpPr/>
      </dsp:nvSpPr>
      <dsp:spPr>
        <a:xfrm>
          <a:off x="421764" y="1639924"/>
          <a:ext cx="7764320" cy="236160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+mn-lt"/>
            </a:rPr>
            <a:t>МУЗЕЈ САВРЕМЕНЕ УМЕТНОСТИ ВОЈВОДИНЕ, НОВИ САД</a:t>
          </a:r>
          <a:endParaRPr lang="az-Cyrl-AZ" sz="1400" b="1" kern="1200" dirty="0">
            <a:latin typeface="+mn-lt"/>
          </a:endParaRPr>
        </a:p>
      </dsp:txBody>
      <dsp:txXfrm>
        <a:off x="433292" y="1651452"/>
        <a:ext cx="7741264" cy="213104"/>
      </dsp:txXfrm>
    </dsp:sp>
    <dsp:sp modelId="{2C4791CD-9BC3-4C34-BA7E-7F05C38B82A9}">
      <dsp:nvSpPr>
        <dsp:cNvPr id="0" name=""/>
        <dsp:cNvSpPr/>
      </dsp:nvSpPr>
      <dsp:spPr>
        <a:xfrm>
          <a:off x="0" y="2120884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EDEB2850-7ACD-469D-A67D-21A0FB5B5243}">
      <dsp:nvSpPr>
        <dsp:cNvPr id="0" name=""/>
        <dsp:cNvSpPr/>
      </dsp:nvSpPr>
      <dsp:spPr>
        <a:xfrm>
          <a:off x="421764" y="2002804"/>
          <a:ext cx="7764320" cy="236160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+mn-lt"/>
            </a:rPr>
            <a:t>„МУЗЕЈ 20 21“, НОВИ САД</a:t>
          </a:r>
          <a:endParaRPr lang="az-Cyrl-AZ" sz="1400" b="1" kern="1200" dirty="0">
            <a:latin typeface="+mn-lt"/>
          </a:endParaRPr>
        </a:p>
      </dsp:txBody>
      <dsp:txXfrm>
        <a:off x="433292" y="2014332"/>
        <a:ext cx="7741264" cy="213104"/>
      </dsp:txXfrm>
    </dsp:sp>
    <dsp:sp modelId="{E774A1C2-C2A9-4781-A85C-A27B25B46A36}">
      <dsp:nvSpPr>
        <dsp:cNvPr id="0" name=""/>
        <dsp:cNvSpPr/>
      </dsp:nvSpPr>
      <dsp:spPr>
        <a:xfrm>
          <a:off x="0" y="2526419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AC26FD80-6C21-49CA-BE5E-5CC563A6C450}">
      <dsp:nvSpPr>
        <dsp:cNvPr id="0" name=""/>
        <dsp:cNvSpPr/>
      </dsp:nvSpPr>
      <dsp:spPr>
        <a:xfrm>
          <a:off x="421764" y="2365684"/>
          <a:ext cx="7777488" cy="278815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+mn-lt"/>
            </a:rPr>
            <a:t>НАРОДНО ПОЗОРИШТЕ  СУБОТИЦА - </a:t>
          </a:r>
          <a:r>
            <a:rPr lang="sr-Latn-RS" sz="1400" b="1" kern="1200" dirty="0">
              <a:latin typeface="+mn-lt"/>
            </a:rPr>
            <a:t>NARODNO KAZALIŠTE  SUBOTICA - NÉPSZÍNHÁZ  SZABADKA</a:t>
          </a:r>
          <a:endParaRPr lang="az-Cyrl-AZ" sz="1400" b="1" kern="1200" dirty="0">
            <a:latin typeface="+mn-lt"/>
          </a:endParaRPr>
        </a:p>
      </dsp:txBody>
      <dsp:txXfrm>
        <a:off x="435375" y="2379295"/>
        <a:ext cx="7750266" cy="251593"/>
      </dsp:txXfrm>
    </dsp:sp>
    <dsp:sp modelId="{357DDF0C-D91A-40E4-A5BE-BFC3CD8ED4C3}">
      <dsp:nvSpPr>
        <dsp:cNvPr id="0" name=""/>
        <dsp:cNvSpPr/>
      </dsp:nvSpPr>
      <dsp:spPr>
        <a:xfrm>
          <a:off x="0" y="2889299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AC1D77F1-FE64-4687-94E9-6B17012CA4ED}">
      <dsp:nvSpPr>
        <dsp:cNvPr id="0" name=""/>
        <dsp:cNvSpPr/>
      </dsp:nvSpPr>
      <dsp:spPr>
        <a:xfrm>
          <a:off x="421764" y="2771219"/>
          <a:ext cx="7764320" cy="236160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+mn-lt"/>
            </a:rPr>
            <a:t>ПОЗОРИШНИ МУЗЕЈ ВОЈВОДИНЕ, НОВИ САД</a:t>
          </a:r>
          <a:endParaRPr lang="az-Cyrl-AZ" sz="1400" b="1" kern="1200" dirty="0">
            <a:latin typeface="+mn-lt"/>
          </a:endParaRPr>
        </a:p>
      </dsp:txBody>
      <dsp:txXfrm>
        <a:off x="433292" y="2782747"/>
        <a:ext cx="7741264" cy="213104"/>
      </dsp:txXfrm>
    </dsp:sp>
    <dsp:sp modelId="{0C6E9AFB-AB58-4E5F-929B-C7441C5A9C22}">
      <dsp:nvSpPr>
        <dsp:cNvPr id="0" name=""/>
        <dsp:cNvSpPr/>
      </dsp:nvSpPr>
      <dsp:spPr>
        <a:xfrm>
          <a:off x="0" y="3352368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F2CB6699-8BCD-4CDD-8F25-029C2D06CF32}">
      <dsp:nvSpPr>
        <dsp:cNvPr id="0" name=""/>
        <dsp:cNvSpPr/>
      </dsp:nvSpPr>
      <dsp:spPr>
        <a:xfrm>
          <a:off x="421764" y="3134099"/>
          <a:ext cx="7764320" cy="336348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ПОКРАЈИНСКИ ЗАВОД ЗА ЗАШТИТУ СПОМЕНИКА КУЛТУРЕ, ПЕТРОВАРАДИН</a:t>
          </a:r>
          <a:endParaRPr lang="az-Cyrl-AZ" sz="1400" b="1" kern="1200">
            <a:latin typeface="+mn-lt"/>
          </a:endParaRPr>
        </a:p>
      </dsp:txBody>
      <dsp:txXfrm>
        <a:off x="438183" y="3150518"/>
        <a:ext cx="7731482" cy="303510"/>
      </dsp:txXfrm>
    </dsp:sp>
    <dsp:sp modelId="{B056BCDA-3B14-4D6B-BF8F-E2796536A26C}">
      <dsp:nvSpPr>
        <dsp:cNvPr id="0" name=""/>
        <dsp:cNvSpPr/>
      </dsp:nvSpPr>
      <dsp:spPr>
        <a:xfrm>
          <a:off x="0" y="3715248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73393007-38C0-4D0B-AE0E-D880DE727834}">
      <dsp:nvSpPr>
        <dsp:cNvPr id="0" name=""/>
        <dsp:cNvSpPr/>
      </dsp:nvSpPr>
      <dsp:spPr>
        <a:xfrm>
          <a:off x="421764" y="3597168"/>
          <a:ext cx="7764320" cy="236160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+mn-lt"/>
            </a:rPr>
            <a:t>СПОМЕН-ЗБИРКА ПАВЛА БЕЉАНСКОГ, НОВИ САД</a:t>
          </a:r>
          <a:endParaRPr lang="az-Cyrl-AZ" sz="1400" b="1" kern="1200" dirty="0">
            <a:latin typeface="+mn-lt"/>
          </a:endParaRPr>
        </a:p>
      </dsp:txBody>
      <dsp:txXfrm>
        <a:off x="433292" y="3608696"/>
        <a:ext cx="7741264" cy="213104"/>
      </dsp:txXfrm>
    </dsp:sp>
    <dsp:sp modelId="{EC6648A3-E529-4EC1-8FA6-E773178738E7}">
      <dsp:nvSpPr>
        <dsp:cNvPr id="0" name=""/>
        <dsp:cNvSpPr/>
      </dsp:nvSpPr>
      <dsp:spPr>
        <a:xfrm>
          <a:off x="0" y="4164463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DA9AEED9-249D-498C-812C-5E5795A48A0B}">
      <dsp:nvSpPr>
        <dsp:cNvPr id="0" name=""/>
        <dsp:cNvSpPr/>
      </dsp:nvSpPr>
      <dsp:spPr>
        <a:xfrm>
          <a:off x="421764" y="3960048"/>
          <a:ext cx="7764320" cy="322495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КУЛТУРНИ ЦЕНТАР ВОЈВОДИНЕ „МИЛОШ ЦРЊАНСКИ“, НОВИ САД</a:t>
          </a:r>
          <a:endParaRPr lang="az-Cyrl-AZ" sz="1400" b="1" kern="1200">
            <a:latin typeface="+mn-lt"/>
          </a:endParaRPr>
        </a:p>
      </dsp:txBody>
      <dsp:txXfrm>
        <a:off x="437507" y="3975791"/>
        <a:ext cx="7732834" cy="291009"/>
      </dsp:txXfrm>
    </dsp:sp>
    <dsp:sp modelId="{F157E62E-C4C4-436F-8DBC-C7D65BEAFD5E}">
      <dsp:nvSpPr>
        <dsp:cNvPr id="0" name=""/>
        <dsp:cNvSpPr/>
      </dsp:nvSpPr>
      <dsp:spPr>
        <a:xfrm>
          <a:off x="0" y="4527343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0871119D-7D65-408F-A9B0-499101F58237}">
      <dsp:nvSpPr>
        <dsp:cNvPr id="0" name=""/>
        <dsp:cNvSpPr/>
      </dsp:nvSpPr>
      <dsp:spPr>
        <a:xfrm>
          <a:off x="461553" y="4432709"/>
          <a:ext cx="7764320" cy="236160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СРПСКО НАРОДНО ПОЗОРИШТЕ - НОВИ САД</a:t>
          </a:r>
          <a:endParaRPr lang="az-Cyrl-AZ" sz="1400" b="1" kern="1200">
            <a:latin typeface="+mn-lt"/>
          </a:endParaRPr>
        </a:p>
      </dsp:txBody>
      <dsp:txXfrm>
        <a:off x="473081" y="4444237"/>
        <a:ext cx="7741264" cy="213104"/>
      </dsp:txXfrm>
    </dsp:sp>
    <dsp:sp modelId="{8B632AA6-FD48-479A-A726-17C02D7345F8}">
      <dsp:nvSpPr>
        <dsp:cNvPr id="0" name=""/>
        <dsp:cNvSpPr/>
      </dsp:nvSpPr>
      <dsp:spPr>
        <a:xfrm>
          <a:off x="0" y="4890223"/>
          <a:ext cx="8435280" cy="201600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71069E99-370E-47B9-B817-66FB776D92B0}">
      <dsp:nvSpPr>
        <dsp:cNvPr id="0" name=""/>
        <dsp:cNvSpPr/>
      </dsp:nvSpPr>
      <dsp:spPr>
        <a:xfrm>
          <a:off x="421764" y="4772143"/>
          <a:ext cx="7799631" cy="236160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АРХИВ ВОЈВОДИНЕ, НОВИ САД</a:t>
          </a:r>
          <a:endParaRPr lang="az-Cyrl-AZ" sz="1400" b="1" kern="1200">
            <a:latin typeface="+mn-lt"/>
          </a:endParaRPr>
        </a:p>
      </dsp:txBody>
      <dsp:txXfrm>
        <a:off x="433292" y="4783671"/>
        <a:ext cx="7776575" cy="213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1BFFF-7571-4640-9C38-AF890528CA19}">
      <dsp:nvSpPr>
        <dsp:cNvPr id="0" name=""/>
        <dsp:cNvSpPr/>
      </dsp:nvSpPr>
      <dsp:spPr>
        <a:xfrm>
          <a:off x="0" y="291433"/>
          <a:ext cx="85689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92898-3238-4E49-82D9-CA7AF90C9172}">
      <dsp:nvSpPr>
        <dsp:cNvPr id="0" name=""/>
        <dsp:cNvSpPr/>
      </dsp:nvSpPr>
      <dsp:spPr>
        <a:xfrm>
          <a:off x="428447" y="99553"/>
          <a:ext cx="7744601" cy="38376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ПЕДАГОШКИ ЗАВОД ВОЈВОДИНЕ, НОВИ САД</a:t>
          </a:r>
          <a:endParaRPr lang="az-Cyrl-AZ" sz="1400" b="1" kern="1200">
            <a:latin typeface="+mn-lt"/>
          </a:endParaRPr>
        </a:p>
      </dsp:txBody>
      <dsp:txXfrm>
        <a:off x="447181" y="118287"/>
        <a:ext cx="7707133" cy="346292"/>
      </dsp:txXfrm>
    </dsp:sp>
    <dsp:sp modelId="{45953B46-5999-4386-BC12-15B56D0A331B}">
      <dsp:nvSpPr>
        <dsp:cNvPr id="0" name=""/>
        <dsp:cNvSpPr/>
      </dsp:nvSpPr>
      <dsp:spPr>
        <a:xfrm>
          <a:off x="0" y="881113"/>
          <a:ext cx="85689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3297F-83D0-45E1-AD73-4B8A43971ACB}">
      <dsp:nvSpPr>
        <dsp:cNvPr id="0" name=""/>
        <dsp:cNvSpPr/>
      </dsp:nvSpPr>
      <dsp:spPr>
        <a:xfrm>
          <a:off x="428447" y="689233"/>
          <a:ext cx="7744601" cy="38376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ПОКРАЈИНСКИ ЗАВОД ЗА СОЦИЈАЛНУ ЗАШТИТУ, НОВИ САД</a:t>
          </a:r>
          <a:endParaRPr lang="az-Cyrl-AZ" sz="1400" b="1" kern="1200">
            <a:latin typeface="+mn-lt"/>
          </a:endParaRPr>
        </a:p>
      </dsp:txBody>
      <dsp:txXfrm>
        <a:off x="447181" y="707967"/>
        <a:ext cx="7707133" cy="346292"/>
      </dsp:txXfrm>
    </dsp:sp>
    <dsp:sp modelId="{956E3E2A-F3E3-4AA3-8B18-EF2FB8B07B1E}">
      <dsp:nvSpPr>
        <dsp:cNvPr id="0" name=""/>
        <dsp:cNvSpPr/>
      </dsp:nvSpPr>
      <dsp:spPr>
        <a:xfrm>
          <a:off x="0" y="1470793"/>
          <a:ext cx="85689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32DF6-2219-47A4-9B73-90013A1BBD7F}">
      <dsp:nvSpPr>
        <dsp:cNvPr id="0" name=""/>
        <dsp:cNvSpPr/>
      </dsp:nvSpPr>
      <dsp:spPr>
        <a:xfrm>
          <a:off x="428447" y="1278913"/>
          <a:ext cx="7744601" cy="38376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ЦЕНТАР ЗА ПОРОДИЧНИ СМЕШТАЈ И УСВОЈЕЊЕ НОВИ САД</a:t>
          </a:r>
          <a:endParaRPr lang="az-Cyrl-AZ" sz="1400" b="1" kern="1200">
            <a:latin typeface="+mn-lt"/>
          </a:endParaRPr>
        </a:p>
      </dsp:txBody>
      <dsp:txXfrm>
        <a:off x="447181" y="1297647"/>
        <a:ext cx="7707133" cy="346292"/>
      </dsp:txXfrm>
    </dsp:sp>
    <dsp:sp modelId="{7EBD3EEF-09C5-47C4-AB78-C315C51394E3}">
      <dsp:nvSpPr>
        <dsp:cNvPr id="0" name=""/>
        <dsp:cNvSpPr/>
      </dsp:nvSpPr>
      <dsp:spPr>
        <a:xfrm>
          <a:off x="0" y="2060473"/>
          <a:ext cx="85689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7E73E-47E0-40B1-82E7-96E3E62D3C1F}">
      <dsp:nvSpPr>
        <dsp:cNvPr id="0" name=""/>
        <dsp:cNvSpPr/>
      </dsp:nvSpPr>
      <dsp:spPr>
        <a:xfrm>
          <a:off x="428447" y="1868593"/>
          <a:ext cx="7744601" cy="38376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ЦЕНТАР ЗА ПОРОДИЧНИ СМЕШТАЈ И УСВОЈЕЊЕ СУБОТИЦА</a:t>
          </a:r>
          <a:endParaRPr lang="az-Cyrl-AZ" sz="1400" b="1" kern="1200">
            <a:latin typeface="+mn-lt"/>
          </a:endParaRPr>
        </a:p>
      </dsp:txBody>
      <dsp:txXfrm>
        <a:off x="447181" y="1887327"/>
        <a:ext cx="7707133" cy="346292"/>
      </dsp:txXfrm>
    </dsp:sp>
    <dsp:sp modelId="{8C14E831-653A-4C6F-A371-76CD1CF6FFED}">
      <dsp:nvSpPr>
        <dsp:cNvPr id="0" name=""/>
        <dsp:cNvSpPr/>
      </dsp:nvSpPr>
      <dsp:spPr>
        <a:xfrm>
          <a:off x="0" y="2650153"/>
          <a:ext cx="85689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5ED2D-7946-4F74-A3A3-CF630FBFB1F2}">
      <dsp:nvSpPr>
        <dsp:cNvPr id="0" name=""/>
        <dsp:cNvSpPr/>
      </dsp:nvSpPr>
      <dsp:spPr>
        <a:xfrm>
          <a:off x="428447" y="2458273"/>
          <a:ext cx="7777772" cy="38376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ПОКРАЈИНСКИ ЗАВОД ЗА ЗАШТИТУ ПРИРОДЕ, НОВИ САД</a:t>
          </a:r>
          <a:endParaRPr lang="az-Cyrl-AZ" sz="1400" b="1" kern="1200">
            <a:latin typeface="+mn-lt"/>
          </a:endParaRPr>
        </a:p>
      </dsp:txBody>
      <dsp:txXfrm>
        <a:off x="447181" y="2477007"/>
        <a:ext cx="7740304" cy="346292"/>
      </dsp:txXfrm>
    </dsp:sp>
    <dsp:sp modelId="{D3E9664F-E03D-4DCD-A628-C6F69DBB0870}">
      <dsp:nvSpPr>
        <dsp:cNvPr id="0" name=""/>
        <dsp:cNvSpPr/>
      </dsp:nvSpPr>
      <dsp:spPr>
        <a:xfrm>
          <a:off x="0" y="3239833"/>
          <a:ext cx="85689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2D77A-9971-4920-B943-2B5ADF3CAA3C}">
      <dsp:nvSpPr>
        <dsp:cNvPr id="0" name=""/>
        <dsp:cNvSpPr/>
      </dsp:nvSpPr>
      <dsp:spPr>
        <a:xfrm>
          <a:off x="428447" y="3047953"/>
          <a:ext cx="7744601" cy="38376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ПОКРАЈИНСКИ ЗАВОД ЗА СПОРТ И МЕДИЦИНУ СПОРТА, НОВИ  САД</a:t>
          </a:r>
          <a:endParaRPr lang="az-Cyrl-AZ" sz="1400" b="1" kern="1200">
            <a:latin typeface="+mn-lt"/>
          </a:endParaRPr>
        </a:p>
      </dsp:txBody>
      <dsp:txXfrm>
        <a:off x="447181" y="3066687"/>
        <a:ext cx="7707133" cy="346292"/>
      </dsp:txXfrm>
    </dsp:sp>
    <dsp:sp modelId="{EDE82DEE-5CCD-41FC-81FD-C5705C5E5494}">
      <dsp:nvSpPr>
        <dsp:cNvPr id="0" name=""/>
        <dsp:cNvSpPr/>
      </dsp:nvSpPr>
      <dsp:spPr>
        <a:xfrm>
          <a:off x="0" y="3912577"/>
          <a:ext cx="85689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3C565-F2E6-4D32-9993-E1769254C1C6}">
      <dsp:nvSpPr>
        <dsp:cNvPr id="0" name=""/>
        <dsp:cNvSpPr/>
      </dsp:nvSpPr>
      <dsp:spPr>
        <a:xfrm>
          <a:off x="428447" y="3637633"/>
          <a:ext cx="7744601" cy="466824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+mn-lt"/>
            </a:rPr>
            <a:t>ИНФОРМАТИВНИ ЦЕНТАР ЗА ПОСЛОВНУ СТАНДАРДИЗАЦИЈУ И СЕРТИФИКАЦИЈУ, НОВИ САД</a:t>
          </a:r>
          <a:endParaRPr lang="az-Cyrl-AZ" sz="1400" b="1" kern="1200" dirty="0">
            <a:latin typeface="+mn-lt"/>
          </a:endParaRPr>
        </a:p>
      </dsp:txBody>
      <dsp:txXfrm>
        <a:off x="451235" y="3660421"/>
        <a:ext cx="7699025" cy="421248"/>
      </dsp:txXfrm>
    </dsp:sp>
    <dsp:sp modelId="{06049373-FC76-4543-B391-9AC23118699E}">
      <dsp:nvSpPr>
        <dsp:cNvPr id="0" name=""/>
        <dsp:cNvSpPr/>
      </dsp:nvSpPr>
      <dsp:spPr>
        <a:xfrm>
          <a:off x="0" y="4502257"/>
          <a:ext cx="85689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D72AB-C6D0-46A3-84C7-6A8C8C666153}">
      <dsp:nvSpPr>
        <dsp:cNvPr id="0" name=""/>
        <dsp:cNvSpPr/>
      </dsp:nvSpPr>
      <dsp:spPr>
        <a:xfrm>
          <a:off x="393756" y="4319902"/>
          <a:ext cx="7744601" cy="38376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>
              <a:latin typeface="+mn-lt"/>
            </a:rPr>
            <a:t>ЕДУКАТИВНИ ЦЕНТАР ЗА ОБУКЕ У ПРОФЕСИОНАЛНИМ И РАДНИМ ВЕШТИНАМА, НОВИ САД</a:t>
          </a:r>
          <a:endParaRPr lang="az-Cyrl-AZ" sz="1400" b="1" kern="1200">
            <a:latin typeface="+mn-lt"/>
          </a:endParaRPr>
        </a:p>
      </dsp:txBody>
      <dsp:txXfrm>
        <a:off x="412490" y="4338636"/>
        <a:ext cx="7707133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1800" cy="496332"/>
          </a:xfrm>
          <a:prstGeom prst="rect">
            <a:avLst/>
          </a:prstGeom>
        </p:spPr>
        <p:txBody>
          <a:bodyPr vert="horz" lIns="92034" tIns="46020" rIns="92034" bIns="46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6332"/>
          </a:xfrm>
          <a:prstGeom prst="rect">
            <a:avLst/>
          </a:prstGeom>
        </p:spPr>
        <p:txBody>
          <a:bodyPr vert="horz" lIns="92034" tIns="46020" rIns="92034" bIns="46020" rtlCol="0"/>
          <a:lstStyle>
            <a:lvl1pPr algn="r">
              <a:defRPr sz="1200"/>
            </a:lvl1pPr>
          </a:lstStyle>
          <a:p>
            <a:fld id="{F2B7329C-28A1-4CC2-9E71-A339D094D106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20" rIns="92034" bIns="46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6"/>
            <a:ext cx="5486400" cy="4466988"/>
          </a:xfrm>
          <a:prstGeom prst="rect">
            <a:avLst/>
          </a:prstGeom>
        </p:spPr>
        <p:txBody>
          <a:bodyPr vert="horz" lIns="92034" tIns="46020" rIns="92034" bIns="46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71800" cy="496332"/>
          </a:xfrm>
          <a:prstGeom prst="rect">
            <a:avLst/>
          </a:prstGeom>
        </p:spPr>
        <p:txBody>
          <a:bodyPr vert="horz" lIns="92034" tIns="46020" rIns="92034" bIns="46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7"/>
            <a:ext cx="2971800" cy="496332"/>
          </a:xfrm>
          <a:prstGeom prst="rect">
            <a:avLst/>
          </a:prstGeom>
        </p:spPr>
        <p:txBody>
          <a:bodyPr vert="horz" lIns="92034" tIns="46020" rIns="92034" bIns="46020" rtlCol="0" anchor="b"/>
          <a:lstStyle>
            <a:lvl1pPr algn="r">
              <a:defRPr sz="1200"/>
            </a:lvl1pPr>
          </a:lstStyle>
          <a:p>
            <a:fld id="{8DB80A5D-711E-4B73-B07A-A7FECCD00E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7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80A5D-711E-4B73-B07A-A7FECCD00E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2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EB7C-F659-4DB4-B908-98C608B56BE6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2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E116E-35DF-4BA3-9081-AE020F9BB16A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1C43-96BA-4EC2-A136-2695175F6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048713-7FC1-4707-9C74-BB45AF1885F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1C43-96BA-4EC2-A136-2695175F6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4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352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179512" y="6515474"/>
            <a:ext cx="288787" cy="27066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" rIns="9144" rtlCol="0" anchor="ctr"/>
          <a:lstStyle/>
          <a:p>
            <a:pPr algn="ctr"/>
            <a:fld id="{A68101C2-11DA-438B-86B7-DDD0C3DD835E}" type="slidenum">
              <a:rPr lang="en-US" sz="1050" smtClean="0"/>
              <a:pPr algn="ct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353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F8DDC-7A27-44C5-B6C2-DC12DACFC98B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1C43-96BA-4EC2-A136-2695175F6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3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30018-EE6F-4F1F-B758-224F5C6FBB6F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1C43-96BA-4EC2-A136-2695175F6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8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4865E-FC60-434B-81FF-1B2BC10EFB1A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1C43-96BA-4EC2-A136-2695175F6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7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65AB8-861C-45B2-92F8-DE94CDA96B86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1C43-96BA-4EC2-A136-2695175F6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3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67B06-2036-4EA6-8D38-D21ED579C9B5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1C43-96BA-4EC2-A136-2695175F6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9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A925BA-D9AE-46BB-B7D5-BD2BB4223762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1C43-96BA-4EC2-A136-2695175F6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4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5813C-5765-467D-9E98-DFAB8F19674D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1C43-96BA-4EC2-A136-2695175F6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B6AA9BF-4FF2-44FE-9660-C64DE0D0B9E4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sr-Cyrl-RS" smtClean="0"/>
              <a:t>страница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C041C43-96BA-4EC2-A136-2695175F6C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f.vojvodina.gov.rs/rs/budzet-ap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f.vojvodina.gov.rs/wp-content/uploads/2020/12/PSO-o-Budzetu-2021-sa-obrazlozenjem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27784" y="647056"/>
            <a:ext cx="453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libri" pitchFamily="34" charset="0"/>
              </a:rPr>
              <a:t>РЕПУБЛИКА СРБИЈА</a:t>
            </a:r>
          </a:p>
          <a:p>
            <a:r>
              <a:rPr lang="ru-RU" sz="1200" b="1" dirty="0">
                <a:solidFill>
                  <a:schemeClr val="bg1"/>
                </a:solidFill>
                <a:latin typeface="Calibri" pitchFamily="34" charset="0"/>
              </a:rPr>
              <a:t>АУТОНОМНА ПОКРАЈИНА ВОЈВОДИНА </a:t>
            </a:r>
          </a:p>
          <a:p>
            <a:r>
              <a:rPr lang="sr-Cyrl-RS" sz="1200" b="1" dirty="0" smtClean="0">
                <a:solidFill>
                  <a:schemeClr val="bg1"/>
                </a:solidFill>
                <a:latin typeface="Calibri" pitchFamily="34" charset="0"/>
              </a:rPr>
              <a:t>ПОКРАЈИНСКА ВЛАДА </a:t>
            </a:r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19" y="2708924"/>
            <a:ext cx="8496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ГРАЂАНСКИ БУЏЕТ</a:t>
            </a:r>
          </a:p>
          <a:p>
            <a:pPr algn="ctr"/>
            <a:r>
              <a:rPr lang="sr-Cyrl-R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Водич кроз буџет  Аутономне Покрајине Војводине</a:t>
            </a:r>
          </a:p>
          <a:p>
            <a:pPr algn="ctr"/>
            <a:r>
              <a:rPr lang="sr-Cyrl-R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r>
              <a:rPr lang="sr-Latn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de-D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sr-Cyrl-R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годину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0131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i="1" dirty="0" smtClean="0">
                <a:solidFill>
                  <a:schemeClr val="bg1"/>
                </a:solidFill>
              </a:rPr>
              <a:t>Нови Сад, јануар 20</a:t>
            </a:r>
            <a:r>
              <a:rPr lang="sr-Latn-RS" b="1" i="1" dirty="0" smtClean="0">
                <a:solidFill>
                  <a:schemeClr val="bg1"/>
                </a:solidFill>
              </a:rPr>
              <a:t>21</a:t>
            </a:r>
            <a:r>
              <a:rPr lang="sr-Cyrl-RS" b="1" i="1" dirty="0" smtClean="0">
                <a:solidFill>
                  <a:schemeClr val="bg1"/>
                </a:solidFill>
              </a:rPr>
              <a:t>. године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ruzica.milosevic\Desktop\2 грба за меморандум линијс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88640"/>
            <a:ext cx="22365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 bwMode="auto">
          <a:xfrm>
            <a:off x="287524" y="260648"/>
            <a:ext cx="8568952" cy="936104"/>
          </a:xfrm>
          <a:prstGeom prst="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1200" dirty="0" smtClean="0"/>
              <a:t/>
            </a:r>
            <a:br>
              <a:rPr lang="sr-Latn-RS" sz="1200" dirty="0" smtClean="0"/>
            </a:br>
            <a:r>
              <a:rPr lang="sr-Latn-RS" sz="1200" dirty="0"/>
              <a:t/>
            </a:r>
            <a:br>
              <a:rPr lang="sr-Latn-RS" sz="1200" dirty="0"/>
            </a:br>
            <a:r>
              <a:rPr lang="sr-Latn-RS" sz="1200" dirty="0" smtClean="0"/>
              <a:t/>
            </a:r>
            <a:br>
              <a:rPr lang="sr-Latn-RS" sz="1200" dirty="0" smtClean="0"/>
            </a:br>
            <a:r>
              <a:rPr lang="sr-Latn-RS" sz="1200" dirty="0"/>
              <a:t/>
            </a:r>
            <a:br>
              <a:rPr lang="sr-Latn-RS" sz="1200" dirty="0"/>
            </a:br>
            <a:endParaRPr lang="sr-Latn-RS" sz="1200" dirty="0" smtClean="0"/>
          </a:p>
          <a:p>
            <a:pPr algn="just"/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У</a:t>
            </a:r>
            <a:r>
              <a:rPr lang="sr-Cyrl-RS" sz="12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поређењу са обимом покрајинског буџета за 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2020.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годину, који је усвојен у децембру 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2019.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године (основна одлука), 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обим буџета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АП Војводине за 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20</a:t>
            </a:r>
            <a:r>
              <a:rPr lang="sr-Latn-RS" sz="1400" i="1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1.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годину 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смањен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је за </a:t>
            </a:r>
            <a:r>
              <a:rPr lang="sr-Latn-RS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2,</a:t>
            </a:r>
            <a:r>
              <a:rPr lang="sr-Cyrl-RS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 милијарду </a:t>
            </a:r>
            <a:r>
              <a:rPr lang="sr-Cyrl-RS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динара, или за </a:t>
            </a:r>
            <a:r>
              <a:rPr lang="sr-Cyrl-RS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2,8%,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док су у односу на 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ребалансирани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обим буџета за 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2020.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годину процењени приходи и примања, односно расходи и издаци повећани за 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1,6 милијарди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динара, или за</a:t>
            </a:r>
            <a:r>
              <a:rPr lang="sr-Latn-RS" sz="1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sr-Cyrl-RS" sz="1400" i="1" dirty="0">
                <a:solidFill>
                  <a:srgbClr val="002060"/>
                </a:solidFill>
                <a:latin typeface="+mn-lt"/>
              </a:rPr>
              <a:t>2</a:t>
            </a:r>
            <a:r>
              <a:rPr lang="sr-Latn-RS" sz="1400" i="1" dirty="0" smtClean="0">
                <a:solidFill>
                  <a:srgbClr val="002060"/>
                </a:solidFill>
                <a:latin typeface="+mn-lt"/>
              </a:rPr>
              <a:t>,2%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sr-Latn-RS" sz="1400" i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sr-Latn-RS" sz="1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sr-Latn-RS" sz="1200" b="1" dirty="0" smtClean="0">
                <a:solidFill>
                  <a:srgbClr val="002060"/>
                </a:solidFill>
                <a:latin typeface="+mn-lt"/>
              </a:rPr>
            </a:br>
            <a:r>
              <a:rPr lang="sr-Latn-RS" sz="1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sr-Latn-RS" sz="1200" b="1" dirty="0" smtClean="0">
                <a:solidFill>
                  <a:srgbClr val="002060"/>
                </a:solidFill>
                <a:latin typeface="+mn-lt"/>
              </a:rPr>
            </a:br>
            <a:r>
              <a:rPr lang="sr-Latn-RS" sz="1200" b="1" dirty="0" smtClean="0">
                <a:solidFill>
                  <a:srgbClr val="002060"/>
                </a:solidFill>
              </a:rPr>
              <a:t/>
            </a:r>
            <a:br>
              <a:rPr lang="sr-Latn-RS" sz="1200" b="1" dirty="0" smtClean="0">
                <a:solidFill>
                  <a:srgbClr val="002060"/>
                </a:solidFill>
              </a:rPr>
            </a:br>
            <a:r>
              <a:rPr lang="sr-Latn-RS" sz="1200" dirty="0"/>
              <a:t/>
            </a:r>
            <a:br>
              <a:rPr lang="sr-Latn-RS" sz="1200" dirty="0"/>
            </a:br>
            <a:endParaRPr lang="sr-Latn-RS" sz="1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88" y="1268760"/>
            <a:ext cx="7005024" cy="50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5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40" y="908720"/>
            <a:ext cx="8508140" cy="547260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sr-Cyrl-RS" sz="1400" b="1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Укупни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расходи и издаци планирани су у износу од 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75,2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милијарде динара. Јавни 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расходи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и издаци у буџетском систему класификују се на више начина. </a:t>
            </a:r>
            <a:endParaRPr lang="sr-Cyrl-RS" sz="14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У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овом водичу ћемо приказати њихову структуру према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: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720725" lvl="0" indent="-3651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r-Cyrl-RS" sz="1200" dirty="0">
                <a:solidFill>
                  <a:srgbClr val="002060"/>
                </a:solidFill>
                <a:latin typeface="+mn-lt"/>
              </a:rPr>
              <a:t>ЕКОНОМСКОЈ, </a:t>
            </a:r>
            <a:endParaRPr lang="sr-Latn-RS" sz="1200" dirty="0">
              <a:solidFill>
                <a:srgbClr val="002060"/>
              </a:solidFill>
              <a:latin typeface="+mn-lt"/>
            </a:endParaRPr>
          </a:p>
          <a:p>
            <a:pPr marL="720725" lvl="0" indent="-3651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r-Cyrl-RS" sz="1200" dirty="0">
                <a:solidFill>
                  <a:srgbClr val="002060"/>
                </a:solidFill>
                <a:latin typeface="+mn-lt"/>
              </a:rPr>
              <a:t>ФУНКЦИОНАЛНОЈ, </a:t>
            </a:r>
            <a:endParaRPr lang="sr-Latn-RS" sz="1200" dirty="0">
              <a:solidFill>
                <a:srgbClr val="002060"/>
              </a:solidFill>
              <a:latin typeface="+mn-lt"/>
            </a:endParaRPr>
          </a:p>
          <a:p>
            <a:pPr marL="720725" lvl="0" indent="-3651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r-Cyrl-RS" sz="1200" dirty="0">
                <a:solidFill>
                  <a:srgbClr val="002060"/>
                </a:solidFill>
                <a:latin typeface="+mn-lt"/>
              </a:rPr>
              <a:t>ПРОГРАМСКОЈ И </a:t>
            </a:r>
            <a:endParaRPr lang="sr-Latn-RS" sz="1200" dirty="0">
              <a:solidFill>
                <a:srgbClr val="002060"/>
              </a:solidFill>
              <a:latin typeface="+mn-lt"/>
            </a:endParaRPr>
          </a:p>
          <a:p>
            <a:pPr marL="720725" lvl="0" indent="-3651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r-Cyrl-RS" sz="1200" dirty="0">
                <a:solidFill>
                  <a:srgbClr val="002060"/>
                </a:solidFill>
                <a:latin typeface="+mn-lt"/>
              </a:rPr>
              <a:t>ОРГАНИЗАЦИОНОЈ КЛАСИФИКАЦИЈИ</a:t>
            </a:r>
            <a:r>
              <a:rPr lang="sr-Cyrl-RS" sz="1200" dirty="0" smtClean="0">
                <a:solidFill>
                  <a:srgbClr val="002060"/>
                </a:solidFill>
                <a:latin typeface="+mn-lt"/>
              </a:rPr>
              <a:t>.</a:t>
            </a:r>
            <a:endParaRPr lang="sr-Latn-RS" sz="1200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sr-Latn-RS" sz="1400" dirty="0" smtClean="0"/>
          </a:p>
          <a:p>
            <a:pPr marL="182563" indent="0" algn="just">
              <a:buNone/>
            </a:pPr>
            <a:endParaRPr lang="sr-Cyrl-RS" sz="1400" i="1" dirty="0" smtClean="0">
              <a:latin typeface="+mn-lt"/>
            </a:endParaRPr>
          </a:p>
          <a:p>
            <a:pPr marL="0" indent="0" algn="just">
              <a:buNone/>
            </a:pPr>
            <a:endParaRPr lang="sr-Cyrl-RS" sz="1400" b="1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Економска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класификација расхода и издатака приказује појединачна добра и услуге на које се средства 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троше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као и извршена трансферна плаћања, чиме се стиче увид у врсту расхода </a:t>
            </a:r>
            <a:r>
              <a:rPr lang="sr-Cyrl-CS" sz="1400" dirty="0">
                <a:solidFill>
                  <a:srgbClr val="002060"/>
                </a:solidFill>
                <a:latin typeface="+mn-lt"/>
              </a:rPr>
              <a:t>која је финансирана из буџета,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као што су трансфери, субвенције, расходи за запослене, отплата камата, коришћење услуга и роба и друго. </a:t>
            </a:r>
            <a:endParaRPr lang="sr-Cyrl-RS" sz="14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општем делу буџета расходи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се исказују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према врсти - по економској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класификацији и извору финансирања.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У посебном делу буџета они се распоређују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 корисницима (раздео и глава) и исказују се, осим према економској класификацији и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према функционалној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 програмској класификацији и  извору финансирања.</a:t>
            </a:r>
            <a:endParaRPr lang="sr-Latn-RS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188640"/>
            <a:ext cx="8496944" cy="576064"/>
          </a:xfrm>
          <a:prstGeom prst="rect">
            <a:avLst/>
          </a:prstGeo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b="1" cap="small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2000" b="1" cap="small" dirty="0" smtClean="0">
                <a:solidFill>
                  <a:schemeClr val="bg1"/>
                </a:solidFill>
                <a:latin typeface="+mn-lt"/>
              </a:rPr>
            </a:b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2. РАСХОДИ И ИЗДАЦИ </a:t>
            </a:r>
            <a:b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endParaRPr lang="sr-Latn-R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3372961"/>
            <a:ext cx="6552728" cy="4001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z="2000" b="1" cap="small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2.1. ЕКОНОМСКА КЛАСИФИКАЦИЈА РАСХОДА</a:t>
            </a:r>
            <a:endParaRPr lang="en-US" sz="2000" b="1" cap="small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1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090779" cy="59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8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192688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85725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sr-Cyrl-RS" sz="1600" b="1" dirty="0" smtClean="0">
              <a:solidFill>
                <a:srgbClr val="002060"/>
              </a:solidFill>
              <a:latin typeface="+mn-lt"/>
            </a:endParaRPr>
          </a:p>
          <a:p>
            <a:pPr marL="85725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RS" sz="1600" b="1" dirty="0" smtClean="0">
                <a:solidFill>
                  <a:srgbClr val="002060"/>
                </a:solidFill>
                <a:latin typeface="+mn-lt"/>
              </a:rPr>
              <a:t>ДОНАЦИЈЕ</a:t>
            </a:r>
            <a:r>
              <a:rPr lang="sr-Cyrl-RS" sz="1600" b="1" dirty="0">
                <a:solidFill>
                  <a:srgbClr val="002060"/>
                </a:solidFill>
                <a:latin typeface="+mn-lt"/>
              </a:rPr>
              <a:t>, ДОТАЦИЈЕ И ТРАНСФЕРИ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чине највећи део расходне стране буџета – </a:t>
            </a:r>
            <a:r>
              <a:rPr lang="sr-Cyrl-RS" sz="1600" b="1" dirty="0" smtClean="0">
                <a:solidFill>
                  <a:srgbClr val="002060"/>
                </a:solidFill>
                <a:latin typeface="+mn-lt"/>
              </a:rPr>
              <a:t>56,4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милијарди динара.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Средства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планирана у овој категорији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обухватају:</a:t>
            </a:r>
          </a:p>
          <a:p>
            <a:pPr marL="371475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трансфере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осталим  нивоима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власти – 53,4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милијарде динара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, </a:t>
            </a:r>
          </a:p>
          <a:p>
            <a:pPr marL="371475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дотације установама здравствене заштите – 2,5 милијарди динара, до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к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су </a:t>
            </a:r>
          </a:p>
          <a:p>
            <a:pPr marL="371475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у оквиру осталих дотација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трансфера – 0,5 милијарди динара за рад установа чији је оснивач АП Војводина.</a:t>
            </a:r>
          </a:p>
          <a:p>
            <a:pPr marL="85725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Највећи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део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трансферних средстава планирано је да се усмери у област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образовања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37,4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милијарде динара и то:</a:t>
            </a:r>
          </a:p>
          <a:p>
            <a:pPr marL="468313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основном,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средњем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високом образовању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- 36,6 милијарди динара; </a:t>
            </a:r>
          </a:p>
          <a:p>
            <a:pPr marL="468313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подршку образовању ученика и студената 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-  668,7 милиона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динара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  и </a:t>
            </a:r>
          </a:p>
          <a:p>
            <a:pPr marL="468313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за финансирање отпремнина за одлазак у пензију у основним и средњим школама - 127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милиона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динара.</a:t>
            </a:r>
          </a:p>
          <a:p>
            <a:pPr marL="182563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sr-Cyrl-RS" sz="1600" i="1" dirty="0" smtClean="0">
              <a:solidFill>
                <a:srgbClr val="002060"/>
              </a:solidFill>
              <a:latin typeface="+mn-lt"/>
            </a:endParaRPr>
          </a:p>
          <a:p>
            <a:pPr marL="85725" indent="0" algn="just">
              <a:spcBef>
                <a:spcPts val="300"/>
              </a:spcBef>
              <a:buNone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Највећи део средстава који се трансферно преноси основном, средњем и високом образовању -намењен је за финансирање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плата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запослених.</a:t>
            </a:r>
          </a:p>
          <a:p>
            <a:pPr marL="85725" indent="0" algn="just">
              <a:spcBef>
                <a:spcPts val="300"/>
              </a:spcBef>
              <a:buNone/>
            </a:pPr>
            <a:endParaRPr lang="ru-RU" sz="1600" b="1" dirty="0" smtClean="0">
              <a:solidFill>
                <a:srgbClr val="002060"/>
              </a:solidFill>
              <a:latin typeface="+mn-lt"/>
            </a:endParaRPr>
          </a:p>
          <a:p>
            <a:pPr marL="182563" indent="0" algn="just">
              <a:spcBef>
                <a:spcPts val="300"/>
              </a:spcBef>
              <a:buNone/>
            </a:pPr>
            <a:endParaRPr lang="sr-Latn-RS" sz="1400" i="1" dirty="0">
              <a:solidFill>
                <a:srgbClr val="002060"/>
              </a:solidFill>
              <a:latin typeface="+mn-lt"/>
            </a:endParaRPr>
          </a:p>
          <a:p>
            <a:pPr marL="468313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endParaRPr lang="sr-Latn-RS" sz="16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01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12068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85725" lvl="0" indent="0" algn="just">
              <a:spcBef>
                <a:spcPts val="300"/>
              </a:spcBef>
              <a:buNone/>
            </a:pPr>
            <a:endParaRPr lang="ru-RU" sz="1400" dirty="0" smtClean="0">
              <a:solidFill>
                <a:srgbClr val="002060"/>
              </a:solidFill>
              <a:latin typeface="Calibri"/>
            </a:endParaRPr>
          </a:p>
          <a:p>
            <a:pPr marL="85725" indent="0" algn="just">
              <a:spcBef>
                <a:spcPts val="3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Наменски и ненаменски трансфер буџетима општина и градова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са територије АП Војводине планирани су у износу од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9,3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милијарде динара, и то: 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marL="371475" indent="-28575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+mn-lt"/>
              </a:rPr>
              <a:t>За ненаменски трансфер јединицама локалне самоуправе планирано је 7,7 милијарди динара, док се </a:t>
            </a:r>
            <a:endParaRPr lang="ru-RU" sz="1600" i="1" dirty="0" smtClean="0">
              <a:solidFill>
                <a:srgbClr val="002060"/>
              </a:solidFill>
              <a:latin typeface="+mn-lt"/>
            </a:endParaRPr>
          </a:p>
          <a:p>
            <a:pPr marL="371475" indent="-28575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1,6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милијарди динара усмерава као наменски трансфер за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финансирање: </a:t>
            </a:r>
          </a:p>
          <a:p>
            <a:pPr marL="719138" indent="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 Припремног предшколског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програма, </a:t>
            </a:r>
            <a:endParaRPr lang="ru-RU" sz="1600" i="1" dirty="0" smtClean="0">
              <a:solidFill>
                <a:srgbClr val="002060"/>
              </a:solidFill>
              <a:latin typeface="+mn-lt"/>
            </a:endParaRPr>
          </a:p>
          <a:p>
            <a:pPr marL="719138" indent="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 Пројекта </a:t>
            </a:r>
            <a:r>
              <a:rPr lang="de-DE" sz="1600" i="1" dirty="0">
                <a:solidFill>
                  <a:srgbClr val="002060"/>
                </a:solidFill>
                <a:latin typeface="+mn-lt"/>
              </a:rPr>
              <a:t>„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Нови Сад 2021- Европска престоница културе</a:t>
            </a:r>
            <a:r>
              <a:rPr lang="de-DE" sz="1600" i="1" dirty="0">
                <a:solidFill>
                  <a:srgbClr val="002060"/>
                </a:solidFill>
                <a:latin typeface="+mn-lt"/>
              </a:rPr>
              <a:t>“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, </a:t>
            </a:r>
            <a:endParaRPr lang="sr-Cyrl-RS" sz="1600" i="1" dirty="0" smtClean="0">
              <a:solidFill>
                <a:srgbClr val="002060"/>
              </a:solidFill>
              <a:latin typeface="+mn-lt"/>
            </a:endParaRPr>
          </a:p>
          <a:p>
            <a:pPr marL="719138" indent="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 наставка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реконструкције фасада и кровова у Петроварадинском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подграђу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, </a:t>
            </a:r>
            <a:endParaRPr lang="sr-Cyrl-RS" sz="1600" i="1" dirty="0" smtClean="0">
              <a:solidFill>
                <a:srgbClr val="002060"/>
              </a:solidFill>
              <a:latin typeface="+mn-lt"/>
            </a:endParaRPr>
          </a:p>
          <a:p>
            <a:pPr marL="719138" indent="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 решавање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питања избеглица, </a:t>
            </a:r>
            <a:endParaRPr lang="ru-RU" sz="1600" i="1" dirty="0" smtClean="0">
              <a:solidFill>
                <a:srgbClr val="002060"/>
              </a:solidFill>
              <a:latin typeface="+mn-lt"/>
            </a:endParaRPr>
          </a:p>
          <a:p>
            <a:pPr marL="719138" indent="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 социјалну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заштиту и </a:t>
            </a:r>
            <a:endParaRPr lang="ru-RU" sz="1600" i="1" dirty="0" smtClean="0">
              <a:solidFill>
                <a:srgbClr val="002060"/>
              </a:solidFill>
              <a:latin typeface="+mn-lt"/>
            </a:endParaRPr>
          </a:p>
          <a:p>
            <a:pPr marL="719138" indent="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 за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заштиту културних добара</a:t>
            </a:r>
            <a:r>
              <a:rPr lang="sr-Cyrl-RS" sz="1600" i="1" dirty="0">
                <a:solidFill>
                  <a:srgbClr val="002060"/>
                </a:solidFill>
              </a:rPr>
              <a:t>.</a:t>
            </a:r>
            <a:endParaRPr lang="sr-Cyrl-RS" sz="1400" i="1" dirty="0">
              <a:solidFill>
                <a:srgbClr val="002060"/>
              </a:solidFill>
            </a:endParaRPr>
          </a:p>
          <a:p>
            <a:pPr marL="182563" lv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регионални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развој,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кроз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финансирање пројеката у области саобраћајне инфраструктуре, енергетике и енергетске ефикасности, здравства и социјалне заштите, културног наслеђа, образовања, ученичког и студентског стандарда, развоја спорта, пројектног планирања и у области локалног и регионалног развоја планирана су средства у износу од </a:t>
            </a:r>
            <a:r>
              <a:rPr lang="ru-RU" sz="1600" b="1" i="1" dirty="0" smtClean="0">
                <a:solidFill>
                  <a:srgbClr val="002060"/>
                </a:solidFill>
                <a:latin typeface="+mn-lt"/>
              </a:rPr>
              <a:t>6,7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милијард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 динара, од чега ће се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– 4,6 милијарди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динара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усмерити за 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реализацију  капиталних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преко</a:t>
            </a:r>
            <a:r>
              <a:rPr lang="sr-Cyrl-RS" sz="1600" i="1" dirty="0" smtClean="0">
                <a:solidFill>
                  <a:srgbClr val="002060"/>
                </a:solidFill>
              </a:rPr>
              <a:t> </a:t>
            </a:r>
            <a:r>
              <a:rPr lang="sr-Cyrl-RS" sz="1400" i="1" dirty="0">
                <a:solidFill>
                  <a:srgbClr val="002060"/>
                </a:solidFill>
              </a:rPr>
              <a:t>Управе за капитална улагања АП </a:t>
            </a:r>
            <a:r>
              <a:rPr lang="sr-Cyrl-RS" sz="1400" i="1" dirty="0" smtClean="0">
                <a:solidFill>
                  <a:srgbClr val="002060"/>
                </a:solidFill>
              </a:rPr>
              <a:t>Војводине</a:t>
            </a:r>
            <a:r>
              <a:rPr lang="sr-Latn-RS" sz="1400" i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1400" i="1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05092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264696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8572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r-Cyrl-RS" sz="1600" b="1" dirty="0" smtClean="0">
              <a:solidFill>
                <a:srgbClr val="FF0000"/>
              </a:solidFill>
              <a:latin typeface="+mn-lt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r-Cyrl-RS" sz="1600" b="1" dirty="0" smtClean="0">
                <a:solidFill>
                  <a:srgbClr val="002060"/>
                </a:solidFill>
                <a:latin typeface="+mn-lt"/>
              </a:rPr>
              <a:t>За област здравства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планиране су дотације у износу од </a:t>
            </a:r>
            <a:r>
              <a:rPr lang="sr-Cyrl-RS" sz="1600" b="1" dirty="0" smtClean="0">
                <a:solidFill>
                  <a:srgbClr val="002060"/>
                </a:solidFill>
                <a:latin typeface="+mn-lt"/>
              </a:rPr>
              <a:t>2,5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милијарди динара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Највећи део средстава </a:t>
            </a:r>
            <a:r>
              <a:rPr lang="sr-Cyrl-RS" sz="1600" dirty="0" smtClean="0">
                <a:solidFill>
                  <a:srgbClr val="002060"/>
                </a:solidFill>
                <a:latin typeface="Calibri"/>
              </a:rPr>
              <a:t>- </a:t>
            </a:r>
            <a:r>
              <a:rPr lang="sr-Cyrl-RS" sz="1600" b="1" dirty="0">
                <a:solidFill>
                  <a:srgbClr val="002060"/>
                </a:solidFill>
                <a:latin typeface="Calibri"/>
              </a:rPr>
              <a:t>2,3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 милијарде динара ће се усмерити за 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унапређење квалитета лечења кроз побољшање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квалитета здравствене заштите путем </a:t>
            </a:r>
            <a:r>
              <a:rPr lang="sr-Cyrl-RS" sz="1600" b="1" dirty="0" smtClean="0">
                <a:solidFill>
                  <a:srgbClr val="002060"/>
                </a:solidFill>
                <a:latin typeface="Calibri"/>
              </a:rPr>
              <a:t>финансирања </a:t>
            </a:r>
            <a:r>
              <a:rPr lang="sr-Cyrl-RS" sz="1600" b="1" dirty="0">
                <a:solidFill>
                  <a:srgbClr val="002060"/>
                </a:solidFill>
                <a:latin typeface="Calibri"/>
              </a:rPr>
              <a:t>развоја инфраструктуре здравствених </a:t>
            </a:r>
            <a:r>
              <a:rPr lang="sr-Cyrl-RS" sz="1600" b="1" dirty="0" smtClean="0">
                <a:solidFill>
                  <a:srgbClr val="002060"/>
                </a:solidFill>
                <a:latin typeface="Calibri"/>
              </a:rPr>
              <a:t>установа</a:t>
            </a:r>
            <a:r>
              <a:rPr lang="sr-Cyrl-RS" sz="1600" dirty="0" smtClean="0">
                <a:solidFill>
                  <a:srgbClr val="002060"/>
                </a:solidFill>
                <a:latin typeface="Calibri"/>
              </a:rPr>
              <a:t>, 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и то за:</a:t>
            </a:r>
            <a:r>
              <a:rPr lang="sr-Cyrl-RS" sz="1600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</a:t>
            </a: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sr-Cyrl-RS" sz="1600" b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Изградњу објекта Каменица 3 са Центром за уређај за позитронску емисиону томографију (ПЕТ центар) – </a:t>
            </a:r>
            <a:r>
              <a:rPr lang="sr-Cyrl-RS" sz="1600" b="1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1,5 милијарди </a:t>
            </a:r>
            <a:r>
              <a:rPr lang="sr-Cyrl-RS" sz="1600" b="1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динара.</a:t>
            </a:r>
            <a:r>
              <a:rPr lang="sr-Cyrl-RS" sz="1600" b="1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</a:t>
            </a:r>
            <a:endParaRPr lang="sr-Cyrl-RS" sz="1600" b="1" i="1" dirty="0" smtClean="0">
              <a:solidFill>
                <a:srgbClr val="002060"/>
              </a:solidFill>
              <a:latin typeface="Calibri"/>
              <a:ea typeface="Times New Roman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sr-Cyrl-RS" sz="1600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Постојећи 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просторни капацитети Института за онкологију Војводине, Института за кардиоваскуларне болести Војводине и Института за плућне болести Војводине нису довољни за задовољење потреба грађана за пружање адекватне здравствене заштите с обзиром на неповољну епидемиолошку ситуацију хроничних незаразних болести у АП Војводини (кардиоваскуларне болести, малигна обољења, хроничне болести органа за дисање и др.) и пораст оболелих од малигних болести. 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У 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АП Војводини у 2017. години евидентирано је 529.998 особа оболелих од једне или више хроничних болести, односно 28,5% становника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sr-Cyrl-RS" sz="1600" b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Институту </a:t>
            </a:r>
            <a:r>
              <a:rPr lang="sr-Cyrl-RS" sz="1600" b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за онкологију Војводине 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недостаје простор за дијагностичке и терапијске уређаје (ПЕТ ЦТ, линеарни акцелератори), за проширење дневних болница, амбуланти Службе поликлинике и дијагностичких служби. </a:t>
            </a:r>
            <a:endParaRPr lang="sr-Cyrl-RS" sz="1600" i="1" dirty="0" smtClean="0">
              <a:solidFill>
                <a:srgbClr val="002060"/>
              </a:solidFill>
              <a:latin typeface="Calibri"/>
              <a:ea typeface="Times New Roman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sr-Cyrl-RS" sz="1600" b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Институту </a:t>
            </a:r>
            <a:r>
              <a:rPr lang="sr-Cyrl-RS" sz="1600" b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за плућне болести 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недостаје простор за дневну болницу за палијативно збрињавање, амбуланте за супортивну и палијативну медицину, дневну болницу за хемиотерапју и операциону салу за дневну хирургију. </a:t>
            </a:r>
            <a:endParaRPr lang="sr-Cyrl-RS" sz="1600" i="1" dirty="0" smtClean="0">
              <a:solidFill>
                <a:srgbClr val="002060"/>
              </a:solidFill>
              <a:latin typeface="Calibri"/>
              <a:ea typeface="Times New Roman"/>
              <a:cs typeface="Calibri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endParaRPr lang="sr-Cyrl-RS" sz="1600" i="1" dirty="0" smtClean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endParaRPr lang="sr-Cyrl-RS" sz="1600" i="1" dirty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endParaRPr lang="sr-Cyrl-RS" sz="1600" i="1" dirty="0" smtClean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endParaRPr lang="sr-Cyrl-RS" sz="1600" i="1" dirty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endParaRPr lang="sr-Cyrl-RS" sz="1600" i="1" dirty="0" smtClean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endParaRPr lang="sr-Cyrl-RS" sz="1600" i="1" dirty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sr-Cyrl-RS" sz="1600" i="1" dirty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 marL="8572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r-Cyrl-RS" sz="1400" dirty="0" smtClean="0">
              <a:solidFill>
                <a:srgbClr val="002060"/>
              </a:solidFill>
              <a:latin typeface="+mn-lt"/>
            </a:endParaRPr>
          </a:p>
          <a:p>
            <a:pPr marL="8572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r-Cyrl-RS" sz="1400" dirty="0">
              <a:solidFill>
                <a:srgbClr val="002060"/>
              </a:solidFill>
              <a:latin typeface="+mn-lt"/>
            </a:endParaRPr>
          </a:p>
          <a:p>
            <a:pPr marL="8572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r-Cyrl-RS" sz="1400" dirty="0" smtClean="0">
              <a:solidFill>
                <a:srgbClr val="002060"/>
              </a:solidFill>
              <a:latin typeface="+mn-lt"/>
            </a:endParaRPr>
          </a:p>
          <a:p>
            <a:pPr marL="8572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r-Cyrl-RS" sz="1400" dirty="0">
              <a:solidFill>
                <a:srgbClr val="002060"/>
              </a:solidFill>
              <a:latin typeface="+mn-lt"/>
            </a:endParaRPr>
          </a:p>
          <a:p>
            <a:pPr marL="8572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r-Cyrl-RS" sz="1600" dirty="0" smtClean="0">
              <a:solidFill>
                <a:srgbClr val="FF0000"/>
              </a:solidFill>
              <a:latin typeface="+mn-lt"/>
            </a:endParaRPr>
          </a:p>
          <a:p>
            <a:pPr marL="8572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r-Cyrl-RS" sz="1600" dirty="0">
              <a:solidFill>
                <a:srgbClr val="FF0000"/>
              </a:solidFill>
              <a:latin typeface="+mn-lt"/>
            </a:endParaRPr>
          </a:p>
          <a:p>
            <a:pPr marL="8572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r-Cyrl-RS" sz="1600" dirty="0" smtClean="0">
              <a:solidFill>
                <a:srgbClr val="002060"/>
              </a:solidFill>
              <a:latin typeface="+mn-lt"/>
            </a:endParaRPr>
          </a:p>
          <a:p>
            <a:pPr marL="85725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r-Cyrl-RS" sz="16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sr-Latn-RS" sz="1600" dirty="0">
              <a:latin typeface="Verdan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524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760640"/>
          </a:xfrm>
          <a:solidFill>
            <a:schemeClr val="accent5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 indent="0" algn="just">
              <a:spcAft>
                <a:spcPts val="0"/>
              </a:spcAft>
              <a:buNone/>
            </a:pPr>
            <a:endParaRPr lang="sr-Cyrl-RS" sz="1600" b="1" dirty="0" smtClean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 lvl="0" indent="0" algn="just">
              <a:spcAft>
                <a:spcPts val="0"/>
              </a:spcAft>
              <a:buNone/>
            </a:pPr>
            <a:r>
              <a:rPr lang="sr-Cyrl-RS" sz="1600" b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Институту </a:t>
            </a:r>
            <a:r>
              <a:rPr lang="sr-Cyrl-RS" sz="1600" b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за кардиоваскуларне болести Војводине</a:t>
            </a:r>
            <a:r>
              <a:rPr lang="sr-Cyrl-RS" sz="1600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недостаје простор за Одељење за електрофизиологију срца и Одељење за неинвазивну кардиолошку дијагностику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. </a:t>
            </a:r>
          </a:p>
          <a:p>
            <a:pPr lvl="0" indent="0" algn="just">
              <a:spcAft>
                <a:spcPts val="0"/>
              </a:spcAft>
              <a:buNone/>
            </a:pPr>
            <a:r>
              <a:rPr lang="sr-Cyrl-RS" sz="1600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Наставком 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реализацијом пројекта обезбедиће се адекватни услови за стационарно лечење онколошких пацијената, оболелих од кардиоваскуларних и плућних болести и значајно допринети побољшању квалитета здравствене заштите грађана АП Војводине. Истовремено реализација пројекта ће омогућити одговарајућу доступност здравствених услуга грађанима АП Војводине. </a:t>
            </a:r>
            <a:endParaRPr lang="sr-Cyrl-RS" sz="1600" i="1" dirty="0" smtClean="0">
              <a:solidFill>
                <a:srgbClr val="002060"/>
              </a:solidFill>
              <a:latin typeface="Calibri"/>
              <a:ea typeface="Times New Roman"/>
              <a:cs typeface="Calibri"/>
            </a:endParaRPr>
          </a:p>
          <a:p>
            <a:pPr lvl="0" indent="0" algn="just">
              <a:spcAft>
                <a:spcPts val="0"/>
              </a:spcAft>
              <a:buNone/>
            </a:pPr>
            <a:r>
              <a:rPr lang="sr-Cyrl-RS" sz="1600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Пројекат 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обухвата надоградњу постојећег објекта Центра за имиџинг дијагностику и Службе за поликлинику Института за онкологију Војводине Сремска Каменица за </a:t>
            </a:r>
            <a:r>
              <a:rPr lang="sr-Latn-C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,</a:t>
            </a:r>
            <a:r>
              <a:rPr lang="sr-Latn-C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II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,</a:t>
            </a:r>
            <a:r>
              <a:rPr lang="sr-Latn-C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III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и</a:t>
            </a:r>
            <a:r>
              <a:rPr lang="sr-Latn-C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IV</a:t>
            </a:r>
            <a:r>
              <a:rPr lang="sr-Cyrl-R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спрат и и</a:t>
            </a:r>
            <a:r>
              <a:rPr lang="sr-Latn-C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зградњ</a:t>
            </a:r>
            <a:r>
              <a:rPr lang="sr-Cyrl-BA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у</a:t>
            </a:r>
            <a:r>
              <a:rPr lang="sr-Latn-C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ПЕТ центра</a:t>
            </a:r>
            <a:r>
              <a:rPr lang="sr-Cyrl-BA" sz="1600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.</a:t>
            </a:r>
          </a:p>
          <a:p>
            <a:pPr lvl="0" indent="0" algn="just">
              <a:spcAft>
                <a:spcPts val="0"/>
              </a:spcAft>
              <a:buNone/>
            </a:pPr>
            <a:endParaRPr lang="sr-Cyrl-BA" sz="1600" i="1" dirty="0" smtClean="0">
              <a:solidFill>
                <a:srgbClr val="002060"/>
              </a:solidFill>
              <a:latin typeface="Calibri"/>
              <a:ea typeface="Times New Roman"/>
              <a:cs typeface="Calibri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tabLst>
                <a:tab pos="3224213" algn="l"/>
              </a:tabLst>
            </a:pPr>
            <a:r>
              <a:rPr lang="sr-Cyrl-CS" sz="1600" b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За изградњу </a:t>
            </a:r>
            <a:r>
              <a:rPr lang="sr-Cyrl-CS" sz="1600" b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и опремање здравствених установа </a:t>
            </a:r>
            <a:r>
              <a:rPr lang="sr-Cyrl-CS" sz="1600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у државној својини чији је оснивач АП Војводина </a:t>
            </a:r>
            <a:r>
              <a:rPr lang="sr-Cyrl-CS" sz="1600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планирано је </a:t>
            </a:r>
            <a:r>
              <a:rPr lang="sr-Cyrl-CS" sz="1600" b="1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787,0</a:t>
            </a:r>
            <a:r>
              <a:rPr lang="sr-Cyrl-CS" sz="1600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sr-Cyrl-C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милиона динара </a:t>
            </a:r>
            <a:r>
              <a:rPr lang="sr-Cyrl-CS" sz="1600" i="1" dirty="0" smtClean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и за</a:t>
            </a:r>
            <a:endParaRPr lang="sr-Latn-RS" sz="1600" i="1" dirty="0">
              <a:solidFill>
                <a:srgbClr val="002060"/>
              </a:solidFill>
              <a:latin typeface="Verdana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sr-Cyrl-CS" sz="1600" b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Обезбеђење приоритетних потреба здравственим установама за санитетским возилима, дијализним и осталим возилима</a:t>
            </a:r>
            <a:r>
              <a:rPr lang="sr-Cyrl-CS" sz="1600" b="1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sr-Cyrl-C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– </a:t>
            </a:r>
            <a:r>
              <a:rPr lang="sr-Cyrl-CS" sz="1600" b="1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100,0</a:t>
            </a:r>
            <a:r>
              <a:rPr lang="sr-Cyrl-CS" sz="1600" i="1" dirty="0">
                <a:solidFill>
                  <a:srgbClr val="002060"/>
                </a:solidFill>
                <a:latin typeface="Calibri"/>
                <a:ea typeface="Times New Roman"/>
                <a:cs typeface="Calibri"/>
              </a:rPr>
              <a:t> милиона динара. </a:t>
            </a:r>
            <a:endParaRPr lang="sr-Latn-RS" sz="1600" i="1" dirty="0">
              <a:solidFill>
                <a:srgbClr val="002060"/>
              </a:solidFill>
              <a:latin typeface="Verdana"/>
              <a:ea typeface="Times New Roman"/>
              <a:cs typeface="Times New Roman"/>
            </a:endParaRPr>
          </a:p>
          <a:p>
            <a:pPr lvl="0" indent="0" algn="just">
              <a:spcAft>
                <a:spcPts val="0"/>
              </a:spcAft>
              <a:buNone/>
            </a:pPr>
            <a:endParaRPr lang="sr-Latn-RS" sz="1600" i="1" dirty="0">
              <a:solidFill>
                <a:srgbClr val="FF0000"/>
              </a:solidFill>
              <a:latin typeface="Verdana"/>
              <a:ea typeface="Times New Roman"/>
              <a:cs typeface="Times New Roman"/>
            </a:endParaRPr>
          </a:p>
          <a:p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39517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  <a:solidFill>
            <a:schemeClr val="accent5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85725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>
                <a:solidFill>
                  <a:srgbClr val="FF0000"/>
                </a:solidFill>
                <a:latin typeface="+mn-lt"/>
              </a:rPr>
              <a:t>Друштвена брига за здравље на нивоу Покрајине обухвата и </a:t>
            </a:r>
            <a:r>
              <a:rPr lang="sr-Cyrl-RS" sz="1400" b="1" dirty="0">
                <a:solidFill>
                  <a:srgbClr val="FF0000"/>
                </a:solidFill>
                <a:latin typeface="+mn-lt"/>
              </a:rPr>
              <a:t>превентивне активности </a:t>
            </a:r>
            <a:r>
              <a:rPr lang="sr-Cyrl-RS" sz="1400" dirty="0">
                <a:solidFill>
                  <a:srgbClr val="FF0000"/>
                </a:solidFill>
                <a:latin typeface="+mn-lt"/>
              </a:rPr>
              <a:t>за очување и унапређење здравља кроз финансирање посебних програма здравствене заштите за поједине категорије становништва, односно врсте болести које су специфичне за АП Војводину, а за које није донет посебан програм на републичком нивоу. Планирано је финансирање 13 </a:t>
            </a:r>
            <a:r>
              <a:rPr lang="sr-Cyrl-RS" sz="1400" dirty="0" smtClean="0">
                <a:solidFill>
                  <a:srgbClr val="FF0000"/>
                </a:solidFill>
                <a:latin typeface="+mn-lt"/>
              </a:rPr>
              <a:t>пројеката у укупном износу од </a:t>
            </a:r>
            <a:r>
              <a:rPr lang="sr-Latn-RS" sz="1400" dirty="0" smtClean="0">
                <a:solidFill>
                  <a:srgbClr val="FF0000"/>
                </a:solidFill>
                <a:latin typeface="+mn-lt"/>
              </a:rPr>
              <a:t>150</a:t>
            </a:r>
            <a:r>
              <a:rPr lang="sr-Cyrl-RS" sz="14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sr-Cyrl-RS" sz="1400" dirty="0">
                <a:solidFill>
                  <a:srgbClr val="FF0000"/>
                </a:solidFill>
                <a:latin typeface="+mn-lt"/>
              </a:rPr>
              <a:t>и то: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C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Подршка превентивним активностима за очување и унапређење здравља и подизање одговорности појединца за сопствено здравље,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Неонатални скрининг на цистичну фиброзу у Аутономној покрајини Војводини,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Рано откривање промена функција и ремоделинга леве коморе и циркадијалног ритма крвног притиска код хипертензивних трудница у Аутономној покрајини Војводини,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Очување плодности код оболелих од малигних болести у Аутономној покрајини Војводини,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Унапређивање дијагностике и лечења штитасте жлезде у Аутономној покрајини Војводини,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Рано препознавање и смањење броја менталних поремећаја развојног доба у Аутономној покрајини Војводини,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Прва мамографија, 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Посебан програм јавног здравља у Аутономној покрајини Војводини,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Пилот пројекат раног откривања рака плућа на територији АП Војводине,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Терапија појединих поремећаја мокрења код деце ботоксом,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Скрининг на асимптоматску перзистентну или рекурентну микроскопску хематурију,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Одређивање пепсина код деце у дијагностици рефлуксне болести и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sr-Cyrl-RS" sz="14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Превенција функционалног слепила код радно способних пацијената са нерегулисаним глаукомом помоћу операције трабекулектомије са уградњом савременог дренажног импланта.</a:t>
            </a:r>
            <a:endParaRPr lang="sr-Latn-RS" sz="1400" i="1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marL="85725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r-Cyrl-RS" sz="1400" dirty="0">
              <a:solidFill>
                <a:srgbClr val="FF0000"/>
              </a:solidFill>
              <a:latin typeface="+mn-lt"/>
            </a:endParaRPr>
          </a:p>
          <a:p>
            <a:endParaRPr lang="sr-Latn-R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188640"/>
            <a:ext cx="8229600" cy="6192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sr-Cyrl-RS" sz="1500" b="1" dirty="0" smtClean="0">
                <a:solidFill>
                  <a:srgbClr val="002060"/>
                </a:solidFill>
                <a:latin typeface="+mn-lt"/>
              </a:rPr>
              <a:t>Друштвена брига за здравље</a:t>
            </a:r>
            <a:r>
              <a:rPr lang="sr-Cyrl-RS" sz="1500" dirty="0" smtClean="0">
                <a:solidFill>
                  <a:srgbClr val="002060"/>
                </a:solidFill>
                <a:latin typeface="+mn-lt"/>
              </a:rPr>
              <a:t> на нивоу Покрајине обухвата и </a:t>
            </a:r>
            <a:r>
              <a:rPr lang="sr-Cyrl-RS" sz="1500" b="1" dirty="0" smtClean="0">
                <a:solidFill>
                  <a:srgbClr val="002060"/>
                </a:solidFill>
                <a:latin typeface="+mn-lt"/>
              </a:rPr>
              <a:t>превентивне активности </a:t>
            </a:r>
            <a:r>
              <a:rPr lang="sr-Cyrl-RS" sz="1500" dirty="0" smtClean="0">
                <a:solidFill>
                  <a:srgbClr val="002060"/>
                </a:solidFill>
                <a:latin typeface="+mn-lt"/>
              </a:rPr>
              <a:t>за очување и унапређење здравља кроз финансирање посебних програма здравствене заштите за поједине категорије становништва, односно врсте болести које су специфичне за АП Војводину, а за које није донет посебан програм на републичком нивоу. Планирано је укупно 150,0 милиона динара за финансирање 13 пројеката, и то:</a:t>
            </a: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C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Подршка превентивним активностима за очување и унапређење здравља и подизање одговорности појединца за сопствено здравље,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Неонатални скрининг на цистичну фиброзу у Аутономној покрајини Војводини,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Рано откривање промена функција и ремоделинга леве коморе и циркадијалног ритма крвног притиска код хипертензивних трудница у Аутономној покрајини Војводини,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Очување плодности код оболелих од малигних болести у Аутономној покрајини Војводини,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Унапређивање дијагностике и лечења штитасте жлезде у Аутономној покрајини Војводини,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Рано препознавање и смањење броја менталних поремећаја развојног доба у Аутономној покрајини Војводини,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Прва мамографија, 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Посебан програм јавног здравља у Аутономној покрајини Војводини,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Пилот пројекат раног откривања рака плућа на територији АП Војводине,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Терапија појединих поремећаја мокрења код деце ботоксом,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Скрининг на асимптоматску перзистентну или рекурентну микроскопску хематурију,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Одређивање пепсина код деце у дијагностици рефлуксне болести и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</a:pPr>
            <a:r>
              <a:rPr lang="sr-Cyrl-RS" sz="1500" i="1" dirty="0" smtClean="0">
                <a:solidFill>
                  <a:srgbClr val="002060"/>
                </a:solidFill>
                <a:latin typeface="+mn-lt"/>
                <a:ea typeface="Times New Roman"/>
                <a:cs typeface="Calibri"/>
              </a:rPr>
              <a:t>Превенција функционалног слепила код радно способних пацијената са нерегулисаним глаукомом помоћу операције трабекулектомије са уградњом савременог дренажног импланта.</a:t>
            </a:r>
            <a:endParaRPr lang="sr-Latn-RS" sz="1500" i="1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marL="85725" indent="0" algn="just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sr-Cyrl-RS" sz="1500" dirty="0" smtClean="0">
              <a:solidFill>
                <a:srgbClr val="FF0000"/>
              </a:solidFill>
              <a:latin typeface="+mn-lt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5389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6"/>
          </a:xfrm>
          <a:solidFill>
            <a:schemeClr val="accent5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85725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sr-Cyrl-RS" sz="1600" dirty="0">
              <a:solidFill>
                <a:srgbClr val="FF0000"/>
              </a:solidFill>
              <a:latin typeface="Calibri"/>
            </a:endParaRPr>
          </a:p>
          <a:p>
            <a:pPr marL="85725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RS" sz="1600" dirty="0" smtClean="0">
                <a:solidFill>
                  <a:srgbClr val="002060"/>
                </a:solidFill>
                <a:latin typeface="Calibri"/>
              </a:rPr>
              <a:t>Остатак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средстава у виду осталих дотација и трансфера усмериће се за финансирање рада </a:t>
            </a:r>
            <a:r>
              <a:rPr lang="sr-Cyrl-RS" sz="1600" b="1" dirty="0">
                <a:solidFill>
                  <a:srgbClr val="002060"/>
                </a:solidFill>
                <a:latin typeface="Calibri"/>
              </a:rPr>
              <a:t>установа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 чији је </a:t>
            </a:r>
            <a:r>
              <a:rPr lang="sr-Cyrl-RS" sz="1600" b="1" dirty="0">
                <a:solidFill>
                  <a:srgbClr val="002060"/>
                </a:solidFill>
                <a:latin typeface="Calibri"/>
              </a:rPr>
              <a:t>оснивач АП Војводина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, и то: </a:t>
            </a:r>
          </a:p>
          <a:p>
            <a:pPr marL="85725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sr-Cyrl-RS" sz="1600" dirty="0">
              <a:solidFill>
                <a:srgbClr val="002060"/>
              </a:solidFill>
              <a:latin typeface="Calibri"/>
            </a:endParaRPr>
          </a:p>
          <a:p>
            <a:pPr marL="823912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Покрајинском заводу за равноправност полова, </a:t>
            </a:r>
          </a:p>
          <a:p>
            <a:pPr marL="823912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Канцеларији за инклузију Рома, </a:t>
            </a:r>
          </a:p>
          <a:p>
            <a:pPr marL="823912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Покрајинском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фонду за развој пољопривреде, </a:t>
            </a:r>
          </a:p>
          <a:p>
            <a:pPr marL="823912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Туристичкој  организацији Војводине,</a:t>
            </a:r>
          </a:p>
          <a:p>
            <a:pPr marL="823912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Фонду за избегла, расељена лица и сарадњу са Србима у 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региону, </a:t>
            </a:r>
            <a:endParaRPr lang="sr-Cyrl-RS" sz="1600" i="1" dirty="0">
              <a:solidFill>
                <a:srgbClr val="002060"/>
              </a:solidFill>
              <a:latin typeface="Calibri"/>
            </a:endParaRPr>
          </a:p>
          <a:p>
            <a:pPr marL="823912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Фонду за Европске послове „Аутономне покрајине Војводине“ и </a:t>
            </a:r>
            <a:endParaRPr lang="sr-Cyrl-RS" sz="1600" i="1" dirty="0" smtClean="0">
              <a:solidFill>
                <a:srgbClr val="002060"/>
              </a:solidFill>
              <a:latin typeface="Calibri"/>
            </a:endParaRPr>
          </a:p>
          <a:p>
            <a:pPr marL="823912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другим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установама.</a:t>
            </a:r>
          </a:p>
          <a:p>
            <a:pPr marL="85725" lvl="0" indent="0" algn="just">
              <a:spcBef>
                <a:spcPts val="300"/>
              </a:spcBef>
              <a:spcAft>
                <a:spcPts val="300"/>
              </a:spcAft>
              <a:buNone/>
              <a:tabLst>
                <a:tab pos="355600" algn="l"/>
              </a:tabLst>
            </a:pPr>
            <a:endParaRPr lang="sr-Cyrl-RS" sz="1600" i="1" dirty="0">
              <a:solidFill>
                <a:srgbClr val="002060"/>
              </a:solidFill>
              <a:latin typeface="Calibri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62315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793512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ru-RU" sz="800" b="1" dirty="0" smtClean="0">
              <a:solidFill>
                <a:srgbClr val="002060"/>
              </a:solidFill>
              <a:latin typeface="+mn-lt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СУБВЕНЦИЈЕ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из буџета планиране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су у укупном износу од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6,7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милијарди динара.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У односу на средства планирана ребалансом буџета за 2020. годину, пројектовано је смањење субвенција за 4%.</a:t>
            </a:r>
            <a:endParaRPr lang="sr-Latn-RS" sz="1600" dirty="0">
              <a:solidFill>
                <a:srgbClr val="002060"/>
              </a:solidFill>
              <a:latin typeface="Calibri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Планирана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средства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намењена су пре свега за:</a:t>
            </a:r>
          </a:p>
          <a:p>
            <a:pPr marL="538163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ПОДРШКУ ПОЉОПРИВРЕДИ И ВОДОПРИВРЕДИ – 4,8 милијарди динара,</a:t>
            </a:r>
            <a:endParaRPr lang="sr-Cyrl-RS" sz="1600" i="1" dirty="0">
              <a:solidFill>
                <a:srgbClr val="002060"/>
              </a:solidFill>
              <a:latin typeface="+mn-lt"/>
            </a:endParaRPr>
          </a:p>
          <a:p>
            <a:pPr marL="538163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ФИНАНСИРАЊЕ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ОСНОВНЕ ДЕЛАТНОСТИ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„РАДИО-ТЕЛЕВИЗИЈЕ ВОЈВОДИНЕ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” – 900,0 милиона динара и </a:t>
            </a:r>
            <a:r>
              <a:rPr lang="sr-Latn-RS" sz="16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1600" i="1" dirty="0">
              <a:solidFill>
                <a:srgbClr val="002060"/>
              </a:solidFill>
              <a:latin typeface="+mn-lt"/>
            </a:endParaRPr>
          </a:p>
          <a:p>
            <a:pPr marL="538163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СУБВЕНЦИЈЕ У ОБЛАСТИ ИНФОРИМИСАЊА (издавање листова на језицима националних мањина) – 312,0 милиона динара.</a:t>
            </a:r>
          </a:p>
          <a:p>
            <a:pPr marL="182563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У оквиру ове групе расхода планирана су и средства за улагања у развој: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marL="538163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ПРЕДУЗЕТНИШТВА;</a:t>
            </a:r>
          </a:p>
          <a:p>
            <a:pPr marL="538163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ЗАПОШЉАВАЊА И ТУРИЗМА;</a:t>
            </a:r>
          </a:p>
          <a:p>
            <a:pPr marL="538163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САРАДЊУ ПРИВРЕДЕ И НАУКЕ;</a:t>
            </a:r>
          </a:p>
          <a:p>
            <a:pPr marL="538163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ПОДРШКУ ЗА УЧЕШЋЕ У СУФИНАНСИРАЊУ ПРОЈЕКАТА ЕВРОПСКЕ УНИЈЕ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и ДРУГО.</a:t>
            </a:r>
          </a:p>
        </p:txBody>
      </p:sp>
    </p:spTree>
    <p:extLst>
      <p:ext uri="{BB962C8B-B14F-4D97-AF65-F5344CB8AC3E}">
        <p14:creationId xmlns:p14="http://schemas.microsoft.com/office/powerpoint/2010/main" val="331334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sr-Cyrl-RS" altLang="sr-Latn-R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anose="02050604050505020204" pitchFamily="18" charset="0"/>
              </a:rPr>
              <a:t>Уводна </a:t>
            </a:r>
            <a:r>
              <a:rPr lang="sr-Cyrl-RS" altLang="sr-Latn-R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anose="02050604050505020204" pitchFamily="18" charset="0"/>
              </a:rPr>
              <a:t>реч</a:t>
            </a:r>
            <a:endParaRPr lang="sr-Latn-R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400110"/>
              </p:ext>
            </p:extLst>
          </p:nvPr>
        </p:nvGraphicFramePr>
        <p:xfrm>
          <a:off x="457200" y="764704"/>
          <a:ext cx="8435280" cy="5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4008" y="537321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i="1" dirty="0" smtClean="0">
                <a:solidFill>
                  <a:srgbClr val="002060"/>
                </a:solidFill>
              </a:rPr>
              <a:t>ПРЕДСЕДНИК ПОКРАЈИНСКЕ ВЛАДЕ</a:t>
            </a:r>
          </a:p>
          <a:p>
            <a:pPr algn="ctr"/>
            <a:r>
              <a:rPr lang="sr-Cyrl-R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 Мировић </a:t>
            </a:r>
            <a:endParaRPr lang="en-US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://www.vojvodina.gov.rs/slike/predsednik/Igor.Mirov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06" y="836712"/>
            <a:ext cx="1824202" cy="1368152"/>
          </a:xfrm>
          <a:prstGeom prst="rect">
            <a:avLst/>
          </a:prstGeom>
          <a:noFill/>
          <a:ln cmpd="sng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sr-Latn-RS" sz="800" b="1" dirty="0" smtClean="0">
              <a:gradFill flip="none" rotWithShape="1">
                <a:gsLst>
                  <a:gs pos="0">
                    <a:srgbClr val="002060">
                      <a:tint val="66000"/>
                      <a:satMod val="160000"/>
                    </a:srgbClr>
                  </a:gs>
                  <a:gs pos="50000">
                    <a:srgbClr val="002060">
                      <a:tint val="44500"/>
                      <a:satMod val="160000"/>
                    </a:srgbClr>
                  </a:gs>
                  <a:gs pos="100000">
                    <a:srgbClr val="00206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endParaRPr lang="sr-Latn-RS" sz="1600" b="1" dirty="0" smtClean="0">
              <a:gradFill flip="none" rotWithShape="1">
                <a:gsLst>
                  <a:gs pos="0">
                    <a:srgbClr val="002060">
                      <a:tint val="66000"/>
                      <a:satMod val="160000"/>
                    </a:srgbClr>
                  </a:gs>
                  <a:gs pos="50000">
                    <a:srgbClr val="002060">
                      <a:tint val="44500"/>
                      <a:satMod val="160000"/>
                    </a:srgbClr>
                  </a:gs>
                  <a:gs pos="100000">
                    <a:srgbClr val="00206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atin typeface="+mn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RS" sz="1600" b="1" dirty="0" smtClean="0">
                <a:solidFill>
                  <a:srgbClr val="002060"/>
                </a:solidFill>
                <a:latin typeface="+mn-lt"/>
              </a:rPr>
              <a:t>РАСХОДИ </a:t>
            </a:r>
            <a:r>
              <a:rPr lang="sr-Cyrl-RS" sz="1600" b="1" dirty="0">
                <a:solidFill>
                  <a:srgbClr val="002060"/>
                </a:solidFill>
                <a:latin typeface="+mn-lt"/>
              </a:rPr>
              <a:t>ЗА ЗАПОСЛЕНЕ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 планирани су у износу од </a:t>
            </a:r>
            <a:r>
              <a:rPr lang="sr-Cyrl-RS" sz="1600" b="1" dirty="0" smtClean="0">
                <a:solidFill>
                  <a:srgbClr val="002060"/>
                </a:solidFill>
                <a:latin typeface="+mn-lt"/>
              </a:rPr>
              <a:t>3,7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 милијарди динара. У 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оквиру ове категорије  расхода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средства су планирана за 1.389 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запослених код 26 директних корисника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 у 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покрајинским органима, организацијама, службама и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дирекцијама и 1.116 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лица запослених код 21 индиректног буџетског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корисника</a:t>
            </a:r>
            <a:r>
              <a:rPr lang="sr-Latn-RS" sz="16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Средства су планирана за:</a:t>
            </a:r>
          </a:p>
          <a:p>
            <a:pPr marL="538163" indent="-3556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плате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додатке и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накнаде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запослених (зараде) –</a:t>
            </a:r>
            <a:r>
              <a:rPr lang="sr-Cyrl-RS" sz="1600" i="1" dirty="0" smtClean="0">
                <a:solidFill>
                  <a:srgbClr val="002060"/>
                </a:solidFill>
              </a:rPr>
              <a:t>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2,8 милијарди динара;</a:t>
            </a:r>
          </a:p>
          <a:p>
            <a:pPr marL="538163" indent="-3556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социјалне  доприносе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на терет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послодавца – 481,</a:t>
            </a:r>
            <a:r>
              <a:rPr lang="sr-Latn-RS" sz="1600" i="1" dirty="0" smtClean="0">
                <a:solidFill>
                  <a:srgbClr val="002060"/>
                </a:solidFill>
                <a:latin typeface="+mn-lt"/>
              </a:rPr>
              <a:t>5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 милиона динара;</a:t>
            </a:r>
          </a:p>
          <a:p>
            <a:pPr marL="538163" indent="-3556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накнаде у натури – 38,1 милион динара; </a:t>
            </a:r>
          </a:p>
          <a:p>
            <a:pPr marL="538163" indent="-3556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социјална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давања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запосленима – 100,4 милиона динара;</a:t>
            </a:r>
          </a:p>
          <a:p>
            <a:pPr marL="538163" indent="-3556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накнаде трошкова за запослене – 96,9 милиона динара; </a:t>
            </a:r>
          </a:p>
          <a:p>
            <a:pPr marL="538163" indent="-3556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награде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запосленима и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остале посебне расходе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– </a:t>
            </a:r>
            <a:r>
              <a:rPr lang="sr-Latn-RS" sz="1600" i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34,5 милиона динара  </a:t>
            </a:r>
            <a:r>
              <a:rPr lang="sr-Cyrl-RS" sz="1600" i="1" dirty="0">
                <a:solidFill>
                  <a:srgbClr val="002060"/>
                </a:solidFill>
                <a:latin typeface="+mn-lt"/>
              </a:rPr>
              <a:t>и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за</a:t>
            </a:r>
          </a:p>
          <a:p>
            <a:pPr marL="538163" indent="-3556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посланички додатак – 104,2 милиона динара.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3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КОРИШЋЕЊЕ УСЛУГА И РОБА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планирана су средства у износу од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2,8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илијарди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динара.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Средства ће се користити за финансирање трошкова: </a:t>
            </a:r>
          </a:p>
          <a:p>
            <a:pPr marL="538163" indent="-355600" algn="just"/>
            <a:r>
              <a:rPr lang="ru-RU" sz="1600" i="1" dirty="0">
                <a:solidFill>
                  <a:srgbClr val="002060"/>
                </a:solidFill>
                <a:latin typeface="+mn-lt"/>
              </a:rPr>
              <a:t>платног промета и банкарских услуга; </a:t>
            </a:r>
          </a:p>
          <a:p>
            <a:pPr marL="538163" indent="-355600" algn="just"/>
            <a:r>
              <a:rPr lang="ru-RU" sz="1600" i="1" dirty="0">
                <a:solidFill>
                  <a:srgbClr val="002060"/>
                </a:solidFill>
                <a:latin typeface="+mn-lt"/>
              </a:rPr>
              <a:t>услуга комуникација; </a:t>
            </a:r>
          </a:p>
          <a:p>
            <a:pPr marL="538163" indent="-355600" algn="just"/>
            <a:r>
              <a:rPr lang="ru-RU" sz="1600" i="1" dirty="0">
                <a:solidFill>
                  <a:srgbClr val="002060"/>
                </a:solidFill>
                <a:latin typeface="+mn-lt"/>
              </a:rPr>
              <a:t>осигурања; </a:t>
            </a:r>
          </a:p>
          <a:p>
            <a:pPr marL="538163" indent="-355600" algn="just"/>
            <a:r>
              <a:rPr lang="ru-RU" sz="1600" i="1" dirty="0">
                <a:solidFill>
                  <a:srgbClr val="002060"/>
                </a:solidFill>
                <a:latin typeface="+mn-lt"/>
              </a:rPr>
              <a:t>закупа имовине и пословног простора;</a:t>
            </a:r>
          </a:p>
          <a:p>
            <a:pPr marL="538163" indent="-355600" algn="just"/>
            <a:r>
              <a:rPr lang="ru-RU" sz="1600" i="1" dirty="0">
                <a:solidFill>
                  <a:srgbClr val="002060"/>
                </a:solidFill>
                <a:latin typeface="+mn-lt"/>
              </a:rPr>
              <a:t>за електричну енергију и грејање;</a:t>
            </a:r>
          </a:p>
          <a:p>
            <a:pPr marL="538163" indent="-355600" algn="just"/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комуналних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услуга; </a:t>
            </a:r>
          </a:p>
          <a:p>
            <a:pPr marL="538163" indent="-355600" algn="just"/>
            <a:r>
              <a:rPr lang="ru-RU" sz="1600" i="1" dirty="0">
                <a:solidFill>
                  <a:srgbClr val="002060"/>
                </a:solidFill>
                <a:latin typeface="+mn-lt"/>
              </a:rPr>
              <a:t>службених путовања у земљи и иностранству; </a:t>
            </a:r>
          </a:p>
          <a:p>
            <a:pPr marL="538163" indent="-355600" algn="just"/>
            <a:r>
              <a:rPr lang="ru-RU" sz="1600" i="1" dirty="0">
                <a:solidFill>
                  <a:srgbClr val="002060"/>
                </a:solidFill>
                <a:latin typeface="+mn-lt"/>
              </a:rPr>
              <a:t>превоза, смештаја и дневница (исхране) на службеном путу;</a:t>
            </a:r>
          </a:p>
          <a:p>
            <a:pPr marL="538163" indent="-355600" algn="just"/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услуга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по уговору; </a:t>
            </a:r>
          </a:p>
          <a:p>
            <a:pPr marL="538163" indent="-355600" algn="just"/>
            <a:r>
              <a:rPr lang="ru-RU" sz="1600" i="1" dirty="0">
                <a:solidFill>
                  <a:srgbClr val="002060"/>
                </a:solidFill>
                <a:latin typeface="+mn-lt"/>
              </a:rPr>
              <a:t>специјализованих услуга; </a:t>
            </a:r>
          </a:p>
          <a:p>
            <a:pPr marL="538163" indent="-355600" algn="just"/>
            <a:r>
              <a:rPr lang="ru-RU" sz="1600" i="1" dirty="0">
                <a:solidFill>
                  <a:srgbClr val="002060"/>
                </a:solidFill>
                <a:latin typeface="+mn-lt"/>
              </a:rPr>
              <a:t>текућих поправки и одржавања ‒ зграда и опреме, намештаја, електричне и електронске опреме, административне опреме, возног парка и пословног простора;</a:t>
            </a:r>
          </a:p>
          <a:p>
            <a:pPr marL="538163" indent="-355600" algn="just"/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набавку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административног материјала и друго.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sr-Cyrl-RS" sz="1600" b="1" dirty="0" smtClean="0">
                <a:solidFill>
                  <a:srgbClr val="002060"/>
                </a:solidFill>
                <a:latin typeface="+mn-lt"/>
              </a:rPr>
              <a:t>У </a:t>
            </a:r>
            <a:r>
              <a:rPr lang="sr-Cyrl-RS" sz="1600" b="1" dirty="0">
                <a:solidFill>
                  <a:srgbClr val="002060"/>
                </a:solidFill>
                <a:latin typeface="+mn-lt"/>
              </a:rPr>
              <a:t>односу на средства планирана у овој категорији  расхода </a:t>
            </a:r>
            <a:r>
              <a:rPr lang="sr-Cyrl-RS" sz="1600" b="1" dirty="0" smtClean="0">
                <a:solidFill>
                  <a:srgbClr val="002060"/>
                </a:solidFill>
                <a:latin typeface="+mn-lt"/>
              </a:rPr>
              <a:t>према почетном буџету за 2020. годину, </a:t>
            </a:r>
            <a:r>
              <a:rPr lang="sr-Cyrl-RS" sz="1600" b="1" dirty="0">
                <a:solidFill>
                  <a:srgbClr val="002060"/>
                </a:solidFill>
                <a:latin typeface="+mn-lt"/>
              </a:rPr>
              <a:t>пројектовано је </a:t>
            </a:r>
            <a:r>
              <a:rPr lang="sr-Cyrl-RS" sz="1600" b="1" dirty="0" smtClean="0">
                <a:solidFill>
                  <a:srgbClr val="002060"/>
                </a:solidFill>
                <a:latin typeface="+mn-lt"/>
              </a:rPr>
              <a:t>смањење за 419,7 милиона динара (13%), док је у односу на ребалансирани буџет за 2020. годину, смањење за 5% или за 142,5 милиона динара.</a:t>
            </a:r>
            <a:endParaRPr lang="sr-Latn-RS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169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600" b="1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ЗА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ОТПЛАТУ ГЛАВНИЦЕ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по кредитима из ранијих година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средства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су планирана у износу од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1,8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милијарди динара.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ЗА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ИЗДАТКЕ ЗА НЕФИНАНСИЈСКУ ИМОВИНУ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планирана су средства у износу од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1,8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милијарди динара, а </a:t>
            </a:r>
            <a:r>
              <a:rPr lang="sr-Cyrl-RS" sz="1600" i="1" dirty="0" smtClean="0">
                <a:solidFill>
                  <a:srgbClr val="002060"/>
                </a:solidFill>
                <a:latin typeface="+mn-lt"/>
              </a:rPr>
              <a:t>намењена  су за финансирање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инвестиционих пројеката на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територији АП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Војводине у 2021.години,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као и за капитално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одржавање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зграда и објеката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Покрајине,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набавку неопходне  опреме и нематеријалне имовине за покрајинске органе, службе и установе. </a:t>
            </a:r>
            <a:endParaRPr lang="ru-RU" sz="1600" i="1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600" b="1" i="1" dirty="0" smtClean="0">
                <a:solidFill>
                  <a:srgbClr val="002060"/>
                </a:solidFill>
                <a:latin typeface="+mn-lt"/>
              </a:rPr>
              <a:t>залихе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 (првенствено залихе за робне резерве) планирано је 133,2 милиона динара.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ОСТАЛЕ РАСХОДЕ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средства су планирана у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износу од 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694,7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милиона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динара.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i="1" dirty="0">
                <a:solidFill>
                  <a:srgbClr val="002060"/>
                </a:solidFill>
                <a:latin typeface="+mn-lt"/>
              </a:rPr>
              <a:t>У овој групи расхода, најзначајнија по обиму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су средства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планирана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дотације невладиним организацијама ‒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559,7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милиона динара. Ова средства, у највећем делу, односе се на дотације спортским савезима и удружењима, програмско финансирање у области културе, дотације невладиним организацијама (етничким, верским заједницама, националним саветима националних мањина). </a:t>
            </a:r>
            <a:endParaRPr lang="ru-RU" sz="1600" i="1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У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оквиру ове групе расхода планирана су средства у износу од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17,2 </a:t>
            </a:r>
            <a:r>
              <a:rPr lang="ru-RU" sz="1600" i="1" dirty="0">
                <a:solidFill>
                  <a:srgbClr val="002060"/>
                </a:solidFill>
                <a:latin typeface="+mn-lt"/>
              </a:rPr>
              <a:t>милиона динара за финансирање политичких активности, односно за редован рад политичких субјеката чији су кандидати изабрани за посланике у Скупштини Аутономне покрајине 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Војводине.</a:t>
            </a:r>
            <a:endParaRPr lang="ru-RU" sz="1600" i="1" dirty="0">
              <a:solidFill>
                <a:srgbClr val="002060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sr-Latn-RS" sz="1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808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35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</a:rPr>
              <a:t>ЗА </a:t>
            </a:r>
            <a:r>
              <a:rPr lang="ru-RU" sz="1600" b="1" dirty="0">
                <a:solidFill>
                  <a:srgbClr val="002060"/>
                </a:solidFill>
                <a:latin typeface="Calibri"/>
              </a:rPr>
              <a:t>СОЦИЈАЛНО ОСИГУРАЊЕ И СОЦИЈАЛНУ ЗАШТИТУ </a:t>
            </a:r>
            <a:r>
              <a:rPr lang="ru-RU" sz="1600" dirty="0">
                <a:solidFill>
                  <a:srgbClr val="002060"/>
                </a:solidFill>
                <a:latin typeface="Calibri"/>
              </a:rPr>
              <a:t>‒ исплату социјалне помоћи за различите категорије становништва, планирана су средства у износу од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</a:rPr>
              <a:t>436,2</a:t>
            </a: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libri"/>
              </a:rPr>
              <a:t>милиона динара. 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600" i="1" dirty="0">
                <a:solidFill>
                  <a:srgbClr val="002060"/>
                </a:solidFill>
                <a:latin typeface="Calibri"/>
              </a:rPr>
              <a:t>Најзначајнији износ средстава у овој групи расхода ‒ </a:t>
            </a:r>
            <a:r>
              <a:rPr lang="ru-RU" sz="1600" i="1" dirty="0" smtClean="0">
                <a:solidFill>
                  <a:srgbClr val="002060"/>
                </a:solidFill>
                <a:latin typeface="Calibri"/>
              </a:rPr>
              <a:t>420 </a:t>
            </a:r>
            <a:r>
              <a:rPr lang="ru-RU" sz="1600" i="1" dirty="0">
                <a:solidFill>
                  <a:srgbClr val="002060"/>
                </a:solidFill>
                <a:latin typeface="Calibri"/>
              </a:rPr>
              <a:t>милиона динара, планиран је у оквиру Покрајинског секретаријата за социјалну политику, демографију и равноправност полова за подстицаје унапређивању пронаталитетне популационе </a:t>
            </a:r>
            <a:r>
              <a:rPr lang="ru-RU" sz="1600" i="1" dirty="0" smtClean="0">
                <a:solidFill>
                  <a:srgbClr val="002060"/>
                </a:solidFill>
                <a:latin typeface="Calibri"/>
              </a:rPr>
              <a:t>политике</a:t>
            </a:r>
            <a:r>
              <a:rPr lang="sr-Latn-RS" sz="1600" i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у АП Војводини. 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Calibri"/>
              </a:rPr>
              <a:t>Остала </a:t>
            </a:r>
            <a:r>
              <a:rPr lang="ru-RU" sz="1600" i="1" dirty="0">
                <a:solidFill>
                  <a:srgbClr val="002060"/>
                </a:solidFill>
                <a:latin typeface="Calibri"/>
              </a:rPr>
              <a:t>средства у овој групи расхода намењена су за награде и покрајинска признања. </a:t>
            </a:r>
            <a:endParaRPr lang="ru-RU" sz="1600" i="1" dirty="0" smtClean="0">
              <a:solidFill>
                <a:srgbClr val="002060"/>
              </a:solidFill>
              <a:latin typeface="Calibri"/>
            </a:endParaRPr>
          </a:p>
          <a:p>
            <a:pPr marL="0" lvl="0" indent="0" algn="just">
              <a:spcBef>
                <a:spcPts val="600"/>
              </a:spcBef>
              <a:buNone/>
            </a:pPr>
            <a:endParaRPr lang="ru-RU" sz="1600" i="1" dirty="0" smtClean="0">
              <a:solidFill>
                <a:srgbClr val="002060"/>
              </a:solidFill>
              <a:latin typeface="Calibri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sr-Cyrl-RS" sz="1600" b="1" dirty="0" smtClean="0">
                <a:solidFill>
                  <a:srgbClr val="002060"/>
                </a:solidFill>
                <a:latin typeface="Calibri"/>
              </a:rPr>
              <a:t>СРЕДСТВА </a:t>
            </a:r>
            <a:r>
              <a:rPr lang="sr-Cyrl-RS" sz="1600" b="1" dirty="0">
                <a:solidFill>
                  <a:srgbClr val="002060"/>
                </a:solidFill>
                <a:latin typeface="Calibri"/>
              </a:rPr>
              <a:t>РЕЗЕРВЕ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планирана су у укупном износу од </a:t>
            </a:r>
            <a:r>
              <a:rPr lang="sr-Cyrl-RS" sz="1600" b="1" dirty="0" smtClean="0">
                <a:solidFill>
                  <a:srgbClr val="002060"/>
                </a:solidFill>
                <a:latin typeface="Calibri"/>
              </a:rPr>
              <a:t>858,2 </a:t>
            </a:r>
            <a:r>
              <a:rPr lang="sr-Cyrl-RS" sz="1600" dirty="0" smtClean="0">
                <a:solidFill>
                  <a:srgbClr val="002060"/>
                </a:solidFill>
                <a:latin typeface="Calibri"/>
              </a:rPr>
              <a:t>милиона</a:t>
            </a:r>
            <a:r>
              <a:rPr lang="sr-Cyrl-RS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sr-Cyrl-RS" sz="1600" dirty="0" smtClean="0">
                <a:solidFill>
                  <a:srgbClr val="002060"/>
                </a:solidFill>
                <a:latin typeface="Calibri"/>
              </a:rPr>
              <a:t>динара,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од чега су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средства текуће буџетске резерве планирана у износу од 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838,2 милиона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динара, а средства сталне буџетске резерве у износу од 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20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милиона динара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.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sr-Cyrl-RS" sz="1600" i="1" dirty="0" smtClean="0">
              <a:solidFill>
                <a:srgbClr val="002060"/>
              </a:solidFill>
              <a:latin typeface="Calibri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sr-Cyrl-RS" sz="1600" dirty="0" smtClean="0">
                <a:solidFill>
                  <a:srgbClr val="002060"/>
                </a:solidFill>
                <a:latin typeface="Calibri"/>
              </a:rPr>
              <a:t>За  </a:t>
            </a:r>
            <a:r>
              <a:rPr lang="sr-Cyrl-RS" sz="1600" b="1" dirty="0">
                <a:solidFill>
                  <a:srgbClr val="002060"/>
                </a:solidFill>
                <a:latin typeface="Calibri"/>
              </a:rPr>
              <a:t>ОТПЛАТУ  КАМАТА  И  ПРАТЕЋЕ  ТРОШКОВЕ  ЗАДУЖИВАЊА 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планирано  је  укупно 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113,4</a:t>
            </a:r>
            <a:r>
              <a:rPr lang="sr-Cyrl-RS" sz="1600" dirty="0" smtClean="0">
                <a:solidFill>
                  <a:srgbClr val="002060"/>
                </a:solidFill>
                <a:latin typeface="Calibri"/>
              </a:rPr>
              <a:t> милиона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динара. </a:t>
            </a:r>
            <a:endParaRPr lang="sr-Cyrl-RS" sz="1600" dirty="0" smtClean="0">
              <a:solidFill>
                <a:srgbClr val="002060"/>
              </a:solidFill>
              <a:latin typeface="Calibri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За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отплату камата по основу задуживања планирано је 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112,5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милиона динара. 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Остали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трошкови задуживања (негативне курсне разлике и др.) планиране су 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у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износу од </a:t>
            </a:r>
            <a:r>
              <a:rPr lang="sr-Cyrl-RS" sz="1600" i="1" dirty="0" smtClean="0">
                <a:solidFill>
                  <a:srgbClr val="002060"/>
                </a:solidFill>
                <a:latin typeface="Calibri"/>
              </a:rPr>
              <a:t>886,0  </a:t>
            </a:r>
            <a:r>
              <a:rPr lang="sr-Cyrl-RS" sz="1600" i="1" dirty="0">
                <a:solidFill>
                  <a:srgbClr val="002060"/>
                </a:solidFill>
                <a:latin typeface="Calibri"/>
              </a:rPr>
              <a:t>хиљада  динара.</a:t>
            </a:r>
            <a:endParaRPr lang="sr-Latn-RS" sz="1600" i="1" dirty="0">
              <a:solidFill>
                <a:srgbClr val="002060"/>
              </a:solidFill>
              <a:latin typeface="Calibri"/>
            </a:endParaRP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9793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5624" cy="5760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2.2.</a:t>
            </a:r>
            <a:r>
              <a:rPr lang="sr-Latn-R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sr-Cyrl-R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ФУНКЦИОНАЛНА</a:t>
            </a:r>
            <a:r>
              <a:rPr lang="sr-Cyrl-R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КЛАСИФИКАЦИЈА РАСХОДА</a:t>
            </a:r>
            <a:endParaRPr lang="sr-Latn-R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40060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1496">
                <a:schemeClr val="accent5">
                  <a:lumMod val="40000"/>
                  <a:lumOff val="60000"/>
                </a:schemeClr>
              </a:gs>
              <a:gs pos="3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buNone/>
            </a:pPr>
            <a:r>
              <a:rPr lang="sr-Cyrl-RS" sz="1600" b="1" dirty="0" smtClean="0">
                <a:solidFill>
                  <a:srgbClr val="002060"/>
                </a:solidFill>
                <a:latin typeface="+mn-lt"/>
              </a:rPr>
              <a:t>ФУНКЦИОНАЛНА КЛАСИФИКАЦИЈА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расхода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сврстава </a:t>
            </a:r>
            <a:r>
              <a:rPr lang="sr-Cyrl-RS" sz="1600" dirty="0" smtClean="0">
                <a:solidFill>
                  <a:srgbClr val="002060"/>
                </a:solidFill>
                <a:latin typeface="Calibri"/>
              </a:rPr>
              <a:t>расходе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према области за коју су намењени, без обзира на организацију која их </a:t>
            </a:r>
            <a:r>
              <a:rPr lang="sr-Cyrl-RS" sz="1600" dirty="0" smtClean="0">
                <a:solidFill>
                  <a:srgbClr val="002060"/>
                </a:solidFill>
                <a:latin typeface="Calibri"/>
              </a:rPr>
              <a:t>је утрошила </a:t>
            </a:r>
            <a:r>
              <a:rPr lang="sr-Cyrl-RS" sz="1600" dirty="0">
                <a:solidFill>
                  <a:srgbClr val="002060"/>
                </a:solidFill>
                <a:latin typeface="Calibri"/>
              </a:rPr>
              <a:t>или економску класификацију на коју се односе.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Функционалну 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класификацију чине категорије, групе и класе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0" lvl="0" indent="0" algn="just">
              <a:buNone/>
            </a:pP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Групе 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и класе садрже детаљнију разраду садржаја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категорија. Група 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се означава двоцифреном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шифром, а класа 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се означава троцифреном 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шифром.</a:t>
            </a:r>
            <a:endParaRPr lang="sr-Cyrl-RS" sz="1600" dirty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Функционална класификација садржи десет </a:t>
            </a:r>
            <a:r>
              <a:rPr lang="sr-Cyrl-RS" sz="1600" dirty="0">
                <a:solidFill>
                  <a:srgbClr val="002060"/>
                </a:solidFill>
                <a:latin typeface="+mn-lt"/>
              </a:rPr>
              <a:t>категорија које групишу опште циљеве и задатке, и то</a:t>
            </a:r>
            <a:r>
              <a:rPr lang="sr-Cyrl-RS" sz="16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538163" indent="-269875">
              <a:spcBef>
                <a:spcPts val="600"/>
              </a:spcBef>
              <a:buFont typeface="+mj-lt"/>
              <a:buAutoNum type="arabicPeriod"/>
            </a:pP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Опште </a:t>
            </a:r>
            <a:r>
              <a:rPr lang="sr-Cyrl-RS" sz="1600" cap="small" dirty="0">
                <a:solidFill>
                  <a:srgbClr val="002060"/>
                </a:solidFill>
                <a:latin typeface="+mn-lt"/>
              </a:rPr>
              <a:t>јавне услуге (шифра 1); </a:t>
            </a:r>
            <a:endParaRPr lang="sr-Cyrl-RS" sz="1600" cap="small" dirty="0" smtClean="0">
              <a:solidFill>
                <a:srgbClr val="002060"/>
              </a:solidFill>
              <a:latin typeface="+mn-lt"/>
            </a:endParaRPr>
          </a:p>
          <a:p>
            <a:pPr marL="538163" indent="-269875">
              <a:spcBef>
                <a:spcPts val="600"/>
              </a:spcBef>
              <a:buFont typeface="+mj-lt"/>
              <a:buAutoNum type="arabicPeriod"/>
            </a:pP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Одбрана </a:t>
            </a:r>
            <a:r>
              <a:rPr lang="sr-Cyrl-RS" sz="1600" cap="small" dirty="0">
                <a:solidFill>
                  <a:srgbClr val="002060"/>
                </a:solidFill>
                <a:latin typeface="+mn-lt"/>
              </a:rPr>
              <a:t>(шифра 2); </a:t>
            </a:r>
            <a:endParaRPr lang="sr-Cyrl-RS" sz="1600" cap="small" dirty="0" smtClean="0">
              <a:solidFill>
                <a:srgbClr val="002060"/>
              </a:solidFill>
              <a:latin typeface="+mn-lt"/>
            </a:endParaRPr>
          </a:p>
          <a:p>
            <a:pPr marL="538163" indent="-269875">
              <a:spcBef>
                <a:spcPts val="600"/>
              </a:spcBef>
              <a:buFont typeface="+mj-lt"/>
              <a:buAutoNum type="arabicPeriod"/>
            </a:pP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Јавни </a:t>
            </a:r>
            <a:r>
              <a:rPr lang="sr-Cyrl-RS" sz="1600" cap="small" dirty="0">
                <a:solidFill>
                  <a:srgbClr val="002060"/>
                </a:solidFill>
                <a:latin typeface="+mn-lt"/>
              </a:rPr>
              <a:t>ред и безбедност (шифра 3</a:t>
            </a: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);</a:t>
            </a:r>
          </a:p>
          <a:p>
            <a:pPr marL="538163" indent="-269875">
              <a:spcBef>
                <a:spcPts val="600"/>
              </a:spcBef>
              <a:buFont typeface="+mj-lt"/>
              <a:buAutoNum type="arabicPeriod"/>
            </a:pP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Економски </a:t>
            </a:r>
            <a:r>
              <a:rPr lang="sr-Cyrl-RS" sz="1600" cap="small" dirty="0">
                <a:solidFill>
                  <a:srgbClr val="002060"/>
                </a:solidFill>
                <a:latin typeface="+mn-lt"/>
              </a:rPr>
              <a:t>послови (шифра 4); </a:t>
            </a:r>
            <a:endParaRPr lang="sr-Cyrl-RS" sz="1600" cap="small" dirty="0" smtClean="0">
              <a:solidFill>
                <a:srgbClr val="002060"/>
              </a:solidFill>
              <a:latin typeface="+mn-lt"/>
            </a:endParaRPr>
          </a:p>
          <a:p>
            <a:pPr marL="538163" indent="-269875">
              <a:spcBef>
                <a:spcPts val="600"/>
              </a:spcBef>
              <a:buFont typeface="+mj-lt"/>
              <a:buAutoNum type="arabicPeriod"/>
            </a:pP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Заштита </a:t>
            </a:r>
            <a:r>
              <a:rPr lang="sr-Cyrl-RS" sz="1600" cap="small" dirty="0">
                <a:solidFill>
                  <a:srgbClr val="002060"/>
                </a:solidFill>
                <a:latin typeface="+mn-lt"/>
              </a:rPr>
              <a:t>животне средине (шифра 5); </a:t>
            </a:r>
            <a:endParaRPr lang="sr-Cyrl-RS" sz="1600" cap="small" dirty="0" smtClean="0">
              <a:solidFill>
                <a:srgbClr val="002060"/>
              </a:solidFill>
              <a:latin typeface="+mn-lt"/>
            </a:endParaRPr>
          </a:p>
          <a:p>
            <a:pPr marL="538163" indent="-269875">
              <a:spcBef>
                <a:spcPts val="600"/>
              </a:spcBef>
              <a:buFont typeface="+mj-lt"/>
              <a:buAutoNum type="arabicPeriod"/>
            </a:pP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Послови </a:t>
            </a:r>
            <a:r>
              <a:rPr lang="sr-Cyrl-RS" sz="1600" cap="small" dirty="0">
                <a:solidFill>
                  <a:srgbClr val="002060"/>
                </a:solidFill>
                <a:latin typeface="+mn-lt"/>
              </a:rPr>
              <a:t>становања и заједнице (шифра 6); </a:t>
            </a:r>
            <a:endParaRPr lang="sr-Cyrl-RS" sz="1600" cap="small" dirty="0" smtClean="0">
              <a:solidFill>
                <a:srgbClr val="002060"/>
              </a:solidFill>
              <a:latin typeface="+mn-lt"/>
            </a:endParaRPr>
          </a:p>
          <a:p>
            <a:pPr marL="538163" indent="-269875">
              <a:spcBef>
                <a:spcPts val="600"/>
              </a:spcBef>
              <a:buFont typeface="+mj-lt"/>
              <a:buAutoNum type="arabicPeriod"/>
            </a:pP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Здравство </a:t>
            </a:r>
            <a:r>
              <a:rPr lang="sr-Cyrl-RS" sz="1600" cap="small" dirty="0">
                <a:solidFill>
                  <a:srgbClr val="002060"/>
                </a:solidFill>
                <a:latin typeface="+mn-lt"/>
              </a:rPr>
              <a:t>(шифра 7</a:t>
            </a: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);</a:t>
            </a:r>
          </a:p>
          <a:p>
            <a:pPr marL="538163" indent="-269875">
              <a:spcBef>
                <a:spcPts val="600"/>
              </a:spcBef>
              <a:buFont typeface="+mj-lt"/>
              <a:buAutoNum type="arabicPeriod"/>
            </a:pP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Рекреација</a:t>
            </a:r>
            <a:r>
              <a:rPr lang="sr-Cyrl-RS" sz="1600" cap="small" dirty="0">
                <a:solidFill>
                  <a:srgbClr val="002060"/>
                </a:solidFill>
                <a:latin typeface="+mn-lt"/>
              </a:rPr>
              <a:t>, спорт, култура и вере (шифра 8</a:t>
            </a: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);</a:t>
            </a:r>
          </a:p>
          <a:p>
            <a:pPr marL="538163" indent="-269875">
              <a:spcBef>
                <a:spcPts val="600"/>
              </a:spcBef>
              <a:buFont typeface="+mj-lt"/>
              <a:buAutoNum type="arabicPeriod"/>
            </a:pP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Образовање </a:t>
            </a:r>
            <a:r>
              <a:rPr lang="sr-Cyrl-RS" sz="1600" cap="small" dirty="0">
                <a:solidFill>
                  <a:srgbClr val="002060"/>
                </a:solidFill>
                <a:latin typeface="+mn-lt"/>
              </a:rPr>
              <a:t>(шифра 9) </a:t>
            </a: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и</a:t>
            </a:r>
          </a:p>
          <a:p>
            <a:pPr marL="538163" indent="-269875">
              <a:spcBef>
                <a:spcPts val="600"/>
              </a:spcBef>
              <a:buFont typeface="+mj-lt"/>
              <a:buAutoNum type="arabicPeriod"/>
            </a:pP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 Социјална </a:t>
            </a:r>
            <a:r>
              <a:rPr lang="sr-Cyrl-RS" sz="1600" cap="small" dirty="0">
                <a:solidFill>
                  <a:srgbClr val="002060"/>
                </a:solidFill>
                <a:latin typeface="+mn-lt"/>
              </a:rPr>
              <a:t>заштита (шифра 0</a:t>
            </a:r>
            <a:r>
              <a:rPr lang="sr-Cyrl-RS" sz="1600" cap="small" dirty="0" smtClean="0">
                <a:solidFill>
                  <a:srgbClr val="002060"/>
                </a:solidFill>
                <a:latin typeface="+mn-lt"/>
              </a:rPr>
              <a:t>).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endParaRPr lang="sr-Cyrl-RS" sz="1400" cap="smal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Latn-RS" sz="1400" dirty="0" smtClean="0"/>
          </a:p>
          <a:p>
            <a:pPr marL="0" indent="0">
              <a:buNone/>
            </a:pPr>
            <a:endParaRPr lang="sr-Latn-RS" sz="1200" dirty="0"/>
          </a:p>
          <a:p>
            <a:pPr marL="0" indent="0">
              <a:buNone/>
            </a:pPr>
            <a:endParaRPr lang="sr-Latn-RS" sz="1200" dirty="0" smtClean="0"/>
          </a:p>
          <a:p>
            <a:pPr marL="0" indent="0">
              <a:buNone/>
            </a:pPr>
            <a:endParaRPr lang="sr-Latn-RS" sz="1200" dirty="0"/>
          </a:p>
          <a:p>
            <a:pPr marL="0" indent="0">
              <a:buNone/>
            </a:pPr>
            <a:endParaRPr lang="sr-Latn-RS" sz="1200" dirty="0" smtClean="0"/>
          </a:p>
          <a:p>
            <a:pPr marL="0" indent="0">
              <a:buNone/>
            </a:pP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46965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" y="388939"/>
            <a:ext cx="8953367" cy="58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879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0" y="333374"/>
            <a:ext cx="7969980" cy="604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38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>
            <a:spLocks noGrp="1"/>
          </p:cNvSpPr>
          <p:nvPr/>
        </p:nvSpPr>
        <p:spPr bwMode="auto">
          <a:xfrm>
            <a:off x="323528" y="116632"/>
            <a:ext cx="8424936" cy="792088"/>
          </a:xfrm>
          <a:prstGeom prst="downArrowCallout">
            <a:avLst>
              <a:gd name="adj1" fmla="val 46091"/>
              <a:gd name="adj2" fmla="val 29431"/>
              <a:gd name="adj3" fmla="val 16896"/>
              <a:gd name="adj4" fmla="val 64977"/>
            </a:avLst>
          </a:prstGeom>
          <a:gradFill>
            <a:gsLst>
              <a:gs pos="0">
                <a:srgbClr val="03D4A8"/>
              </a:gs>
              <a:gs pos="15000">
                <a:srgbClr val="00206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У ОКВИРУ </a:t>
            </a:r>
            <a:r>
              <a:rPr lang="sr-Cyrl-RS" sz="1400" b="1" dirty="0" smtClean="0">
                <a:solidFill>
                  <a:schemeClr val="bg1">
                    <a:lumMod val="95000"/>
                  </a:schemeClr>
                </a:solidFill>
              </a:rPr>
              <a:t>ФУНКЦИЈЕ </a:t>
            </a:r>
            <a:r>
              <a:rPr lang="sr-Cyrl-RS" sz="1600" b="1" dirty="0" smtClean="0">
                <a:solidFill>
                  <a:srgbClr val="FF0000"/>
                </a:solidFill>
              </a:rPr>
              <a:t>ОПШТЕ ЈАВНЕ УСЛУГЕ</a:t>
            </a:r>
            <a:r>
              <a:rPr lang="sr-Cyrl-RS" sz="1600" b="1" baseline="0" dirty="0" smtClean="0">
                <a:solidFill>
                  <a:srgbClr val="FF0000"/>
                </a:solidFill>
              </a:rPr>
              <a:t> </a:t>
            </a:r>
            <a:r>
              <a:rPr lang="sr-Cyrl-RS" sz="1400" b="1" baseline="0" dirty="0">
                <a:solidFill>
                  <a:schemeClr val="bg1">
                    <a:lumMod val="95000"/>
                  </a:schemeClr>
                </a:solidFill>
              </a:rPr>
              <a:t>СРЕДСТВА </a:t>
            </a:r>
            <a:r>
              <a:rPr lang="sr-Cyrl-RS" sz="1400" b="1" baseline="0" dirty="0" smtClean="0">
                <a:solidFill>
                  <a:schemeClr val="bg1">
                    <a:lumMod val="95000"/>
                  </a:schemeClr>
                </a:solidFill>
              </a:rPr>
              <a:t>СУ НАМЕЊЕНА</a:t>
            </a:r>
            <a:r>
              <a:rPr lang="sr-Cyrl-RS" sz="1400" b="1" dirty="0" smtClean="0">
                <a:solidFill>
                  <a:schemeClr val="bg1">
                    <a:lumMod val="95000"/>
                  </a:schemeClr>
                </a:solidFill>
              </a:rPr>
              <a:t> ЗА</a:t>
            </a:r>
            <a:r>
              <a:rPr lang="sr-Cyrl-RS" sz="1400" b="1" baseline="0" dirty="0" smtClean="0">
                <a:solidFill>
                  <a:schemeClr val="bg1">
                    <a:lumMod val="95000"/>
                  </a:schemeClr>
                </a:solidFill>
              </a:rPr>
              <a:t>:  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7"/>
            <a:ext cx="7920880" cy="54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6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8510339" cy="63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09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576"/>
            <a:ext cx="8726363" cy="607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65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9256" cy="6480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2800" b="1" dirty="0" smtClean="0">
                <a:solidFill>
                  <a:schemeClr val="bg1"/>
                </a:solidFill>
                <a:latin typeface="+mn-lt"/>
              </a:rPr>
              <a:t>ШТА ЈЕ БУЏЕТ?</a:t>
            </a:r>
            <a:endParaRPr lang="sr-Latn-R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Буџет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је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план – пројекција,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како ће се у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држави, покрајини и локалној самоуправи 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у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буџетској (календарској  години)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трошити новац. 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Поред тога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, буџетом се предвиђа колико ће се новца од грађана и привреде у току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године  прикупити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. 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Буџет доносе највиша представничка тела сва три нивоа власти у Републици Србији:</a:t>
            </a:r>
          </a:p>
          <a:p>
            <a:pPr marL="720725" indent="-365125" algn="just">
              <a:buFont typeface="+mj-lt"/>
              <a:buAutoNum type="arabicPeriod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Народна скупштина Републике Србије, </a:t>
            </a:r>
          </a:p>
          <a:p>
            <a:pPr marL="720725" indent="-365125" algn="just">
              <a:buFont typeface="+mj-lt"/>
              <a:buAutoNum type="arabicPeriod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Скупштина Аутономне покрајине Војводине и </a:t>
            </a:r>
          </a:p>
          <a:p>
            <a:pPr marL="720725" indent="-365125" algn="just">
              <a:buFont typeface="+mj-lt"/>
              <a:buAutoNum type="arabicPeriod"/>
            </a:pP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скупштине локалних  самоуправа (градова и општина).</a:t>
            </a:r>
          </a:p>
          <a:p>
            <a:pPr marL="0" indent="0" algn="just">
              <a:buNone/>
            </a:pP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Буџет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је изузетно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значајан правни, економски и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политички акт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чије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остварење су заинтересовани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сви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субјекти - грађани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политичке партије, цивилна  и привредна друштва.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Структура приходне стране буџета показује ко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сноси терет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прикупљања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прихода, а структура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расходне стране представља економске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, социјалне и друге циљеве, односно политику власти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Од 2015. године у Републици Србији се прешло са линијског на програмско буџетирање. </a:t>
            </a:r>
            <a:endParaRPr lang="sr-Latn-RS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140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3600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sz="2000" b="1" cap="small" dirty="0" smtClean="0">
                <a:solidFill>
                  <a:schemeClr val="bg1"/>
                </a:solidFill>
                <a:latin typeface="+mn-lt"/>
              </a:rPr>
              <a:t>4. </a:t>
            </a:r>
            <a:r>
              <a:rPr lang="sr-Cyrl-RS" sz="2000" b="1" cap="small" dirty="0">
                <a:solidFill>
                  <a:schemeClr val="bg1"/>
                </a:solidFill>
                <a:latin typeface="+mn-lt"/>
              </a:rPr>
              <a:t>ПРОГРАМСКА КЛАСИФИКАЦИЈА РАСХОДА</a:t>
            </a:r>
            <a:endParaRPr lang="sr-Latn-RS" sz="2000" b="1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5" y="620688"/>
            <a:ext cx="8588177" cy="58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81106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27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978227" cy="58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09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8844605" cy="57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4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82363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37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06"/>
            <a:ext cx="8229600" cy="50405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З</a:t>
            </a:r>
            <a:r>
              <a:rPr lang="sr-Cyrl-RS" sz="1600" b="1" dirty="0" smtClean="0">
                <a:solidFill>
                  <a:schemeClr val="bg1"/>
                </a:solidFill>
                <a:latin typeface="+mn-lt"/>
              </a:rPr>
              <a:t>А ФИНАНСИРАЊЕ СВИХ НАДЛЕЖНОСТИ БУЏЕТОМ АП ВОЈВОДИНЕ ОБЕЗБЕЂЕНА СУ СРЕДСТВА ЗА РАД </a:t>
            </a:r>
            <a:r>
              <a:rPr lang="sr-Latn-RS" sz="1600" b="1" dirty="0" smtClean="0">
                <a:solidFill>
                  <a:schemeClr val="bg1"/>
                </a:solidFill>
                <a:latin typeface="+mn-lt"/>
              </a:rPr>
              <a:t>26 </a:t>
            </a:r>
            <a:r>
              <a:rPr lang="sr-Cyrl-RS" sz="1600" b="1" dirty="0" smtClean="0">
                <a:solidFill>
                  <a:schemeClr val="bg1"/>
                </a:solidFill>
                <a:latin typeface="+mn-lt"/>
              </a:rPr>
              <a:t>ДИРЕКТНИХ КОРИСНИКА, И ТО:</a:t>
            </a:r>
            <a:endParaRPr lang="sr-Latn-R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4900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b="1" cap="small" dirty="0">
                <a:solidFill>
                  <a:schemeClr val="bg1"/>
                </a:solidFill>
                <a:latin typeface="+mn-lt"/>
              </a:rPr>
              <a:t>5</a:t>
            </a:r>
            <a:r>
              <a:rPr lang="sr-Cyrl-RS" sz="2000" b="1" cap="small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sr-Latn-RS" sz="2000" b="1" cap="small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r-Cyrl-RS" sz="2000" b="1" cap="small" dirty="0">
                <a:solidFill>
                  <a:schemeClr val="bg1"/>
                </a:solidFill>
                <a:latin typeface="+mn-lt"/>
              </a:rPr>
              <a:t>КОРИСНИЦИ ПОКРАЈИНСКОГ БУЏЕТА</a:t>
            </a:r>
            <a:endParaRPr lang="sr-Latn-RS" sz="2000" b="1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99" y="1588294"/>
            <a:ext cx="7436025" cy="464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64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1600" b="1" dirty="0" smtClean="0">
                <a:solidFill>
                  <a:schemeClr val="bg1"/>
                </a:solidFill>
                <a:latin typeface="+mn-lt"/>
              </a:rPr>
              <a:t>СРЕДСТВИМА БУЏЕТА АП ВОЈВОДИНЕ, ПРЕКО ДИРЕКТНИХ КОРИСНИКА, ФИНАНСИРА СЕ РАД ЈОШ  21  УСТАНОВЕ ‒ ИНДИРЕКТНИХ КОРИСНИКА, ОД ЧЕГА 13 УСТАНОВА У ОБЛАСТИ КУЛТУРЕ:</a:t>
            </a:r>
            <a:endParaRPr lang="sr-Latn-RS" sz="1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269703"/>
              </p:ext>
            </p:extLst>
          </p:nvPr>
        </p:nvGraphicFramePr>
        <p:xfrm>
          <a:off x="457200" y="1196752"/>
          <a:ext cx="84352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387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1400" b="1" dirty="0" smtClean="0">
                <a:solidFill>
                  <a:schemeClr val="bg1"/>
                </a:solidFill>
                <a:latin typeface="+mn-lt"/>
              </a:rPr>
              <a:t>ОСТАЛИ ИНДИРЕКТНИ КОРИСНИЦУ  У ОБЛАСТИ СОЦИЈАЛНЕ ЗАШТИТЕ, ОБРАЗОВАЊА, ЗАШТИТЕ ЖИВОТНЕ СРЕДИНЕ, СПОРТА И ПРОГРАМА РАЗВОЈА СУ:</a:t>
            </a:r>
            <a:endParaRPr lang="sr-Latn-RS" sz="1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296072"/>
              </p:ext>
            </p:extLst>
          </p:nvPr>
        </p:nvGraphicFramePr>
        <p:xfrm>
          <a:off x="251520" y="1196752"/>
          <a:ext cx="856895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841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16632"/>
            <a:ext cx="8709484" cy="3600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b="1" dirty="0" smtClean="0">
                <a:solidFill>
                  <a:schemeClr val="bg1"/>
                </a:solidFill>
                <a:latin typeface="+mn-lt"/>
              </a:rPr>
              <a:t>5</a:t>
            </a:r>
            <a:r>
              <a:rPr lang="sr-Cyrl-RS" sz="1800" b="1" dirty="0" smtClean="0">
                <a:solidFill>
                  <a:schemeClr val="bg1"/>
                </a:solidFill>
                <a:latin typeface="+mn-lt"/>
              </a:rPr>
              <a:t>.1. ОРГАНИЗАЦИОНА </a:t>
            </a:r>
            <a:r>
              <a:rPr lang="sr-Cyrl-RS" sz="1800" b="1" dirty="0">
                <a:solidFill>
                  <a:schemeClr val="bg1"/>
                </a:solidFill>
                <a:latin typeface="+mn-lt"/>
              </a:rPr>
              <a:t>КЛАСИФИКАЦИЈА РАСХОДА</a:t>
            </a:r>
            <a:endParaRPr lang="sr-Latn-RS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5" y="548680"/>
            <a:ext cx="82434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5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86409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89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2400" b="1" dirty="0" smtClean="0">
                <a:solidFill>
                  <a:schemeClr val="bg1"/>
                </a:solidFill>
                <a:latin typeface="+mn-lt"/>
              </a:rPr>
              <a:t>ШТА ЈЕ ПРОГРАМСКИ БУЏЕТ?</a:t>
            </a:r>
            <a:endParaRPr lang="sr-Latn-R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3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buNone/>
            </a:pPr>
            <a:endParaRPr lang="ru-RU" sz="1600" b="1" dirty="0" smtClean="0">
              <a:solidFill>
                <a:srgbClr val="002060"/>
              </a:solidFill>
              <a:latin typeface="Calibri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600" b="1" dirty="0" smtClean="0">
              <a:solidFill>
                <a:srgbClr val="002060"/>
              </a:solidFill>
              <a:latin typeface="Calibri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</a:rPr>
              <a:t>ПРОГРАМСКИ БУЏЕТ </a:t>
            </a: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је </a:t>
            </a:r>
            <a:r>
              <a:rPr lang="ru-RU" sz="1600" dirty="0">
                <a:solidFill>
                  <a:srgbClr val="002060"/>
                </a:solidFill>
                <a:latin typeface="Calibri"/>
              </a:rPr>
              <a:t>настало као резултат напора да се </a:t>
            </a: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одговари на два питања: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  <a:p>
            <a:pPr marL="538163" lvl="0" indent="-182563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Calibri"/>
              </a:rPr>
              <a:t>Шта планирамо да постигнемо и</a:t>
            </a:r>
            <a:endParaRPr lang="ru-RU" sz="1600" i="1" dirty="0">
              <a:solidFill>
                <a:srgbClr val="002060"/>
              </a:solidFill>
              <a:latin typeface="Calibri"/>
            </a:endParaRPr>
          </a:p>
          <a:p>
            <a:pPr marL="538163" lvl="0" indent="-182563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i="1" dirty="0" smtClean="0">
                <a:solidFill>
                  <a:srgbClr val="002060"/>
                </a:solidFill>
                <a:latin typeface="Calibri"/>
              </a:rPr>
              <a:t> Колико новца ће </a:t>
            </a:r>
            <a:r>
              <a:rPr lang="ru-RU" sz="1600" i="1" dirty="0">
                <a:solidFill>
                  <a:srgbClr val="002060"/>
                </a:solidFill>
                <a:latin typeface="Calibri"/>
              </a:rPr>
              <a:t>нас коштати остварење </a:t>
            </a:r>
            <a:r>
              <a:rPr lang="ru-RU" sz="1600" i="1" dirty="0" smtClean="0">
                <a:solidFill>
                  <a:srgbClr val="002060"/>
                </a:solidFill>
                <a:latin typeface="Calibri"/>
              </a:rPr>
              <a:t>постављених циљева?</a:t>
            </a:r>
            <a:endParaRPr lang="ru-RU" sz="1600" i="1" dirty="0">
              <a:solidFill>
                <a:srgbClr val="002060"/>
              </a:solidFill>
              <a:latin typeface="Calibri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Акценат </a:t>
            </a:r>
            <a:r>
              <a:rPr lang="ru-RU" sz="1600" dirty="0">
                <a:solidFill>
                  <a:srgbClr val="002060"/>
                </a:solidFill>
                <a:latin typeface="Calibri"/>
              </a:rPr>
              <a:t>програмског буџета </a:t>
            </a: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је </a:t>
            </a:r>
            <a:r>
              <a:rPr lang="ru-RU" sz="1600" i="1" dirty="0" smtClean="0">
                <a:solidFill>
                  <a:srgbClr val="002060"/>
                </a:solidFill>
                <a:latin typeface="Calibri"/>
              </a:rPr>
              <a:t>на </a:t>
            </a:r>
            <a:r>
              <a:rPr lang="ru-RU" sz="1600" i="1" dirty="0">
                <a:solidFill>
                  <a:srgbClr val="002060"/>
                </a:solidFill>
                <a:latin typeface="Calibri"/>
              </a:rPr>
              <a:t>очекиваним резултатима услуга које </a:t>
            </a:r>
            <a:r>
              <a:rPr lang="ru-RU" sz="1600" i="1" dirty="0" smtClean="0">
                <a:solidFill>
                  <a:srgbClr val="002060"/>
                </a:solidFill>
                <a:latin typeface="Calibri"/>
              </a:rPr>
              <a:t>врше директни и индиректни корисници средстава буџета Покрајине.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Програмски </a:t>
            </a:r>
            <a:r>
              <a:rPr lang="ru-RU" sz="1600" dirty="0">
                <a:solidFill>
                  <a:srgbClr val="002060"/>
                </a:solidFill>
                <a:latin typeface="Calibri"/>
              </a:rPr>
              <a:t>буџет </a:t>
            </a: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исказује расходе, осим по економским и функционалним категоријама трошкова, и  по програмима, програмским активностима и пројектима.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Програмско </a:t>
            </a:r>
            <a:r>
              <a:rPr lang="ru-RU" sz="1600" dirty="0">
                <a:solidFill>
                  <a:srgbClr val="002060"/>
                </a:solidFill>
                <a:latin typeface="Calibri"/>
              </a:rPr>
              <a:t>буџетирање је </a:t>
            </a: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праћено наративним приказом </a:t>
            </a:r>
            <a:r>
              <a:rPr lang="ru-RU" sz="1600" dirty="0">
                <a:solidFill>
                  <a:srgbClr val="002060"/>
                </a:solidFill>
                <a:latin typeface="Calibri"/>
              </a:rPr>
              <a:t>програма, </a:t>
            </a: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програмске активности и пројекта са мерилима учинка и саставни је део Образложења буџета.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676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1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 ПРЕДГЛЕД НАЈЗНАЧАЈНИЈИХ КАПИТАЛНИХ ПРОЈЕКАТА И РАСХОДА КОЈИ ИМАЈУ</a:t>
            </a:r>
            <a:br>
              <a:rPr lang="sr-Cyrl-RS" sz="1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sr-Cyrl-RS" sz="1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КАПИТАЛНИ КАРАКТЕР У 2019. ГОДИНИ </a:t>
            </a:r>
            <a:r>
              <a:rPr lang="sr-Latn-R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sr-Latn-R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sr-Latn-RS" sz="1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b="1" dirty="0" smtClean="0">
                <a:solidFill>
                  <a:schemeClr val="bg1"/>
                </a:solidFill>
                <a:latin typeface="+mj-lt"/>
              </a:rPr>
              <a:t>5. КАПИТАЛНИ</a:t>
            </a:r>
            <a:r>
              <a:rPr lang="sr-Latn-RS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</a:rPr>
              <a:t> ПРОЈЕК</a:t>
            </a:r>
            <a:r>
              <a:rPr lang="sr-Latn-RS" sz="2000" b="1" dirty="0" smtClean="0">
                <a:solidFill>
                  <a:schemeClr val="bg1"/>
                </a:solidFill>
                <a:latin typeface="+mj-lt"/>
              </a:rPr>
              <a:t>T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</a:rPr>
              <a:t>И И РАСХОДИ КОЈИ ИМАЈУ КАПИТАЛНИ КАРАКТЕР У 20</a:t>
            </a:r>
            <a:r>
              <a:rPr lang="sr-Latn-RS" sz="2000" b="1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</a:rPr>
              <a:t>1. ГОДИНИ</a:t>
            </a:r>
            <a:endParaRPr lang="sr-Latn-RS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7851620" cy="51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0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8376" y="260648"/>
            <a:ext cx="8213311" cy="648072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45000"/>
              </a:srgbClr>
            </a:outerShdw>
            <a:reflection blurRad="749300" stA="45000" endPos="65000" dist="254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b="1" dirty="0" smtClean="0">
                <a:solidFill>
                  <a:schemeClr val="bg1"/>
                </a:solidFill>
                <a:latin typeface="+mn-lt"/>
              </a:rPr>
              <a:t>5.1. </a:t>
            </a:r>
            <a:r>
              <a:rPr lang="sr-Cyrl-RS" sz="2000" b="1" dirty="0">
                <a:solidFill>
                  <a:schemeClr val="bg1"/>
                </a:solidFill>
                <a:latin typeface="+mn-lt"/>
              </a:rPr>
              <a:t>КОМПОНЕНТА БУЏЕТА КАПИТАЛНОГ КАРАКТЕРА </a:t>
            </a:r>
            <a:br>
              <a:rPr lang="sr-Cyrl-RS" sz="2000" b="1" dirty="0">
                <a:solidFill>
                  <a:schemeClr val="bg1"/>
                </a:solidFill>
                <a:latin typeface="+mn-lt"/>
              </a:rPr>
            </a:br>
            <a:r>
              <a:rPr lang="sr-Cyrl-RS" sz="1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УЧЕШЋЕ </a:t>
            </a:r>
            <a:r>
              <a:rPr lang="sr-Cyrl-RS" sz="18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У БУЏЕТУ</a:t>
            </a:r>
            <a:endParaRPr lang="sr-Latn-RS" sz="18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5" y="1052736"/>
            <a:ext cx="8045172" cy="52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8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05737" y="142465"/>
            <a:ext cx="8497886" cy="7662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18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sr-Cyrl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5.2.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КАПИТАЛНИ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ПРОЈЕКТИ И ДРУГИ АСПЕКТИ РЕГИОНАЛНЕ ПОЛИТИКЕ 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РАЗВОЈА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sr-Latn-RS" sz="20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endParaRPr lang="sr-Latn-RS" sz="1800" b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Latn-RS" sz="1800" b="1" dirty="0">
              <a:solidFill>
                <a:srgbClr val="4F81BD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0728"/>
            <a:ext cx="8131328" cy="54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68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5280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6. МЕРЕ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СОЦИЈАЛНЕ ПОДРШКЕ, ОСТВАРИВАЊЕ ЉУДСКИХ И МАЊИНСКИХ ПРАВА </a:t>
            </a:r>
            <a:endParaRPr lang="sr-Latn-R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15105"/>
            <a:ext cx="8754172" cy="32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63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590465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sr-Cyrl-RS" sz="2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 на крају, поштоване грађанке и грађани, као и до сада, редовно ћемо  вас извештавати о реализацији буџета АП Војводине путем сајта:</a:t>
            </a:r>
          </a:p>
          <a:p>
            <a:pPr marL="0" indent="0" algn="ctr">
              <a:buNone/>
            </a:pPr>
            <a:r>
              <a:rPr lang="sr-Latn-RS" sz="2800" i="1" dirty="0">
                <a:solidFill>
                  <a:schemeClr val="bg1"/>
                </a:solidFill>
                <a:latin typeface="Bookman Old Style" panose="02050604050505020204" pitchFamily="18" charset="0"/>
                <a:hlinkClick r:id="rId2"/>
              </a:rPr>
              <a:t>http://www.psf.vojvodina.gov.rs/rs/budzet-apv</a:t>
            </a:r>
            <a:r>
              <a:rPr lang="sr-Latn-RS" sz="2800" i="1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2"/>
              </a:rPr>
              <a:t>/</a:t>
            </a:r>
            <a:endParaRPr lang="sr-Cyrl-RS" sz="2800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sr-Cyrl-RS" sz="2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Позивамо вас да пратите извештаје о извршењу буџета и да својим  предлозима и сугестијама допринесете како би наредни буџет  у што већој мери задовољио  наше заједничке јавне потребе на праведнији, економичнији и ефикаснији начин.</a:t>
            </a:r>
            <a:endParaRPr lang="sr-Latn-RS" sz="28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3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sr-Cyrl-R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2000" b="1" dirty="0">
                <a:solidFill>
                  <a:schemeClr val="bg1"/>
                </a:solidFill>
                <a:latin typeface="+mn-lt"/>
              </a:rPr>
            </a:br>
            <a:r>
              <a:rPr lang="sr-Cyrl-RS" sz="2000" b="1" dirty="0" smtClean="0">
                <a:solidFill>
                  <a:schemeClr val="bg1"/>
                </a:solidFill>
                <a:latin typeface="+mn-lt"/>
              </a:rPr>
              <a:t>БУЏЕТСКЕ КЛАСИФИКАЦИЈЕ</a:t>
            </a:r>
            <a:br>
              <a:rPr lang="sr-Cyrl-R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sr-Cyrl-R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2000" b="1" dirty="0">
                <a:solidFill>
                  <a:schemeClr val="bg1"/>
                </a:solidFill>
                <a:latin typeface="+mn-lt"/>
              </a:rPr>
            </a:br>
            <a:endParaRPr lang="sr-Latn-R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Како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бисмо могли да читамо буџет, морамо да познајемо на који начин се разврставају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, односно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класификују приходи и расходи у буџету.</a:t>
            </a:r>
          </a:p>
          <a:p>
            <a:pPr marL="0" indent="0" algn="just">
              <a:buNone/>
            </a:pP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Буџет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као систематизовани план прихода и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расхода,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припрема се и извршава на основу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система јединствене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буџетске класификације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Јединствена буџетска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класификација обухвата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marL="720725" indent="-365125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Економску  класификацију</a:t>
            </a:r>
            <a:r>
              <a:rPr lang="ru-RU" sz="1600" dirty="0" smtClean="0">
                <a:solidFill>
                  <a:srgbClr val="002060"/>
                </a:solidFill>
                <a:latin typeface="Calibri"/>
              </a:rPr>
              <a:t>;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marL="720725" indent="-365125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Функционалну класификацију;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рганизациону  класификацију;</a:t>
            </a:r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Класификацију према изворима финансирања и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Програмску класификацију.</a:t>
            </a:r>
            <a:endParaRPr lang="sr-Latn-RS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201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7555"/>
            <a:ext cx="8784976" cy="421125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sr-Latn-R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sr-Cyrl-R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</a:t>
            </a:r>
            <a:r>
              <a:rPr lang="sr-Latn-R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sr-Latn-R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sr-Latn-R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8463"/>
            <a:ext cx="8784976" cy="565885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Скупштина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Аутономне покрајине Војводине је на седници одржаној 17. децембра 2020. године 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усвојила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П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окрајинск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у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 скупштинск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у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 одлук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у о буџету Аутономне покрајине Војводине 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за 20</a:t>
            </a:r>
            <a:r>
              <a:rPr lang="sr-Latn-RS" sz="1400" dirty="0" smtClean="0">
                <a:solidFill>
                  <a:srgbClr val="002060"/>
                </a:solidFill>
                <a:latin typeface="+mn-lt"/>
              </a:rPr>
              <a:t>21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годину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(у даљем тексту: O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длука о буџету</a:t>
            </a:r>
            <a:r>
              <a:rPr lang="sr-Latn-RS" sz="1400" dirty="0" smtClean="0">
                <a:solidFill>
                  <a:srgbClr val="002060"/>
                </a:solidFill>
                <a:latin typeface="+mn-lt"/>
              </a:rPr>
              <a:t>)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 и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иста је објављена у „Службеном листу АП Војводине“, број </a:t>
            </a:r>
            <a:r>
              <a:rPr lang="sr-Latn-RS" sz="1400" dirty="0" smtClean="0">
                <a:solidFill>
                  <a:srgbClr val="002060"/>
                </a:solidFill>
                <a:latin typeface="+mn-lt"/>
              </a:rPr>
              <a:t>66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/20</a:t>
            </a:r>
            <a:r>
              <a:rPr lang="sr-Latn-RS" sz="1400" dirty="0" smtClean="0">
                <a:solidFill>
                  <a:srgbClr val="002060"/>
                </a:solidFill>
                <a:latin typeface="+mn-lt"/>
              </a:rPr>
              <a:t>20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а налази се и на  сајту Покрајинског секретаријата за 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финансије</a:t>
            </a:r>
            <a:r>
              <a:rPr lang="de-DE" sz="14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de-DE" sz="1400" dirty="0" smtClean="0">
                <a:solidFill>
                  <a:srgbClr val="002060"/>
                </a:solidFill>
                <a:latin typeface="+mn-lt"/>
                <a:hlinkClick r:id="rId2"/>
              </a:rPr>
              <a:t>http</a:t>
            </a:r>
            <a:r>
              <a:rPr lang="de-DE" sz="1400" dirty="0">
                <a:solidFill>
                  <a:srgbClr val="002060"/>
                </a:solidFill>
                <a:latin typeface="+mn-lt"/>
                <a:hlinkClick r:id="rId2"/>
              </a:rPr>
              <a:t>://</a:t>
            </a:r>
            <a:r>
              <a:rPr lang="de-DE" sz="1400" dirty="0" smtClean="0">
                <a:solidFill>
                  <a:srgbClr val="002060"/>
                </a:solidFill>
                <a:latin typeface="+mn-lt"/>
                <a:hlinkClick r:id="rId2"/>
              </a:rPr>
              <a:t>www.psf.vojvodina.gov.rs/wp-content/uploads/2020/12/PSO-o-Budzetu-2021-sa-obrazlozenjem.pdf</a:t>
            </a:r>
            <a:endParaRPr lang="de-DE" sz="14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Буџет је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један од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најзначајнији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х правних, економских и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политички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х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 докумен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а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т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а Покрајине </a:t>
            </a:r>
            <a:r>
              <a:rPr lang="sr-Latn-RS" sz="1400" dirty="0" smtClean="0">
                <a:solidFill>
                  <a:srgbClr val="002060"/>
                </a:solidFill>
                <a:latin typeface="+mn-lt"/>
              </a:rPr>
              <a:t>кој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им</a:t>
            </a:r>
            <a:r>
              <a:rPr lang="sr-Latn-R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се 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обезбеђује редовно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финансирање функција и послова из надлежности Аутономне покрајине Војводине утврђених Законом о утврђивању надлежности Аутономне покрајине Војводине, Статутом Аутономне покрајине Војводине и другим прописима.</a:t>
            </a:r>
            <a:endParaRPr lang="sr-Latn-RS" sz="14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r-Cyrl-RS" sz="1400" dirty="0">
                <a:solidFill>
                  <a:srgbClr val="002060"/>
                </a:solidFill>
                <a:latin typeface="+mn-lt"/>
              </a:rPr>
              <a:t>Одлуком о буџету:</a:t>
            </a:r>
            <a:endParaRPr lang="sr-Latn-RS" sz="1400" dirty="0">
              <a:solidFill>
                <a:srgbClr val="002060"/>
              </a:solidFill>
              <a:latin typeface="+mn-lt"/>
            </a:endParaRPr>
          </a:p>
          <a:p>
            <a:pPr lvl="0" indent="-257175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400" dirty="0">
                <a:solidFill>
                  <a:srgbClr val="002060"/>
                </a:solidFill>
                <a:latin typeface="+mn-lt"/>
              </a:rPr>
              <a:t>процењ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ени су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 приходи, примања, вишак прихода и пренетa неутрошенa средстава из ранијих година и утврђ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ени су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расходи и издаци буџета Аутономне покрајине Војводине за </a:t>
            </a:r>
            <a:r>
              <a:rPr lang="sr-Latn-RS" sz="1400" dirty="0" smtClean="0">
                <a:solidFill>
                  <a:srgbClr val="002060"/>
                </a:solidFill>
                <a:latin typeface="+mn-lt"/>
              </a:rPr>
              <a:t>2021.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годину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 у износу од </a:t>
            </a:r>
            <a:r>
              <a:rPr lang="sr-Latn-RS" sz="1400" b="1" dirty="0" smtClean="0">
                <a:solidFill>
                  <a:srgbClr val="002060"/>
                </a:solidFill>
                <a:latin typeface="+mn-lt"/>
              </a:rPr>
              <a:t>75.189.698.272,69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динара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;</a:t>
            </a:r>
            <a:endParaRPr lang="sr-Cyrl-RS" sz="1400" dirty="0">
              <a:solidFill>
                <a:srgbClr val="002060"/>
              </a:solidFill>
              <a:latin typeface="+mn-lt"/>
            </a:endParaRPr>
          </a:p>
          <a:p>
            <a:pPr indent="-257175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400" dirty="0">
                <a:solidFill>
                  <a:srgbClr val="002060"/>
                </a:solidFill>
                <a:latin typeface="+mn-lt"/>
              </a:rPr>
              <a:t>утврђ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ена је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висина буџетског дефицита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(2.383.977.082,17 динара)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и </a:t>
            </a:r>
            <a:r>
              <a:rPr lang="sr-Latn-RS" sz="1400" b="1" dirty="0">
                <a:solidFill>
                  <a:srgbClr val="002060"/>
                </a:solidFill>
                <a:latin typeface="+mn-lt"/>
              </a:rPr>
              <a:t>укупног фискалног дефицита </a:t>
            </a:r>
            <a:r>
              <a:rPr lang="sr-Cyrl-RS" sz="1400" b="1" dirty="0">
                <a:solidFill>
                  <a:srgbClr val="002060"/>
                </a:solidFill>
                <a:latin typeface="+mn-lt"/>
              </a:rPr>
              <a:t> (</a:t>
            </a:r>
            <a:r>
              <a:rPr lang="sr-Latn-RS" sz="1400" b="1" dirty="0">
                <a:solidFill>
                  <a:srgbClr val="002060"/>
                </a:solidFill>
                <a:latin typeface="+mn-lt"/>
              </a:rPr>
              <a:t>2.403.977.082,17</a:t>
            </a:r>
            <a:r>
              <a:rPr lang="sr-Cyrl-RS" sz="1400" b="1" dirty="0">
                <a:solidFill>
                  <a:srgbClr val="002060"/>
                </a:solidFill>
                <a:latin typeface="+mn-lt"/>
              </a:rPr>
              <a:t> динара)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и извори за његово финансирање, као и обим задуживања у 2021. години за финансирање капиталних инвестиционих расхода 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2.3</a:t>
            </a:r>
            <a:r>
              <a:rPr lang="de-DE" sz="1400" dirty="0">
                <a:solidFill>
                  <a:srgbClr val="002060"/>
                </a:solidFill>
                <a:latin typeface="+mn-lt"/>
              </a:rPr>
              <a:t>00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.0</a:t>
            </a:r>
            <a:r>
              <a:rPr lang="de-DE" sz="1400" dirty="0">
                <a:solidFill>
                  <a:srgbClr val="002060"/>
                </a:solidFill>
                <a:latin typeface="+mn-lt"/>
              </a:rPr>
              <a:t>0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0.000,00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 динара)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 lvl="0" indent="-257175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400" dirty="0">
                <a:solidFill>
                  <a:srgbClr val="002060"/>
                </a:solidFill>
                <a:latin typeface="+mn-lt"/>
              </a:rPr>
              <a:t>уређ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ено је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управљање јавним дугом, начин преузимања обавеза, коришћења и извршења средстава распоређених одлуком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;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 овлашћења покрајинских органа у поступку извршења буџета и права и обавезе корисника буџетских средстава и</a:t>
            </a:r>
            <a:endParaRPr lang="sr-Cyrl-RS" sz="1400" dirty="0">
              <a:solidFill>
                <a:srgbClr val="002060"/>
              </a:solidFill>
              <a:latin typeface="+mn-lt"/>
            </a:endParaRPr>
          </a:p>
          <a:p>
            <a:pPr lvl="0" indent="-257175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400" dirty="0">
                <a:solidFill>
                  <a:srgbClr val="002060"/>
                </a:solidFill>
                <a:latin typeface="+mn-lt"/>
              </a:rPr>
              <a:t>утврђ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ен је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број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(3.189 лиц</a:t>
            </a:r>
            <a:r>
              <a:rPr lang="sr-Latn-RS" sz="1400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) </a:t>
            </a:r>
            <a:r>
              <a:rPr lang="sr-Latn-RS" sz="1400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sr-Latn-RS" sz="1400" dirty="0">
                <a:solidFill>
                  <a:srgbClr val="002060"/>
                </a:solidFill>
                <a:latin typeface="+mn-lt"/>
              </a:rPr>
              <a:t>структура запослених по корисницима јавних </a:t>
            </a:r>
            <a:r>
              <a:rPr lang="sr-Latn-RS" sz="1400" dirty="0" smtClean="0">
                <a:solidFill>
                  <a:srgbClr val="002060"/>
                </a:solidFill>
                <a:latin typeface="+mn-lt"/>
              </a:rPr>
              <a:t>средстава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, који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припадају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систему Аутономне покрајине Војводине, а за које су у целини или делимично обезбеђена средства за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плате у покрајинском буџету.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1956" y="116798"/>
            <a:ext cx="53960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1.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r-Latn-R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БУЏЕТ ПОКРАЈИНЕ </a:t>
            </a:r>
            <a:r>
              <a:rPr lang="sr-Cyrl-R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sr-Latn-R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ЗА</a:t>
            </a:r>
            <a:r>
              <a:rPr lang="sr-Cyrl-R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sr-Latn-R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20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2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1. </a:t>
            </a:r>
            <a:r>
              <a:rPr lang="sr-Latn-R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ГОДИНУ </a:t>
            </a:r>
          </a:p>
        </p:txBody>
      </p:sp>
    </p:spTree>
    <p:extLst>
      <p:ext uri="{BB962C8B-B14F-4D97-AF65-F5344CB8AC3E}">
        <p14:creationId xmlns:p14="http://schemas.microsoft.com/office/powerpoint/2010/main" val="263051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3600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sr-Cyrl-RS" sz="1600" b="1" cap="small" dirty="0" smtClean="0">
                <a:solidFill>
                  <a:schemeClr val="bg1"/>
                </a:solidFill>
                <a:latin typeface="+mn-lt"/>
              </a:rPr>
              <a:t>1.</a:t>
            </a:r>
            <a:br>
              <a:rPr lang="sr-Cyrl-RS" sz="1600" b="1" cap="small" dirty="0" smtClean="0">
                <a:solidFill>
                  <a:schemeClr val="bg1"/>
                </a:solidFill>
                <a:latin typeface="+mn-lt"/>
              </a:rPr>
            </a:br>
            <a:r>
              <a:rPr lang="sr-Cyrl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1.1. </a:t>
            </a:r>
            <a:r>
              <a:rPr lang="sr-Latn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sr-Cyrl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ИЗВОРИ ФИНАНСИРАЊА </a:t>
            </a:r>
            <a:r>
              <a:rPr lang="sr-Cyrl-R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sr-Cyrl-R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sr-Latn-R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76064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Укупни</a:t>
            </a:r>
            <a:r>
              <a:rPr lang="ru-RU" sz="1400" b="1" dirty="0" smtClean="0">
                <a:latin typeface="+mn-lt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приходи и примања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заједно са процењеним износом пренетих неутрошених средстава из ранијих година пројектовани су у износу од </a:t>
            </a:r>
            <a:r>
              <a:rPr lang="sr-Latn-RS" sz="1400" b="1" dirty="0" smtClean="0">
                <a:solidFill>
                  <a:srgbClr val="002060"/>
                </a:solidFill>
                <a:latin typeface="+mn-lt"/>
              </a:rPr>
              <a:t>75,2</a:t>
            </a:r>
            <a:r>
              <a:rPr lang="sr-Cyrl-RS" sz="1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sr-Cyrl-RS" sz="1400" dirty="0">
                <a:solidFill>
                  <a:srgbClr val="002060"/>
                </a:solidFill>
                <a:latin typeface="+mn-lt"/>
              </a:rPr>
              <a:t>милијарде </a:t>
            </a:r>
            <a:r>
              <a:rPr lang="sr-Cyrl-RS" sz="1400" dirty="0" smtClean="0">
                <a:solidFill>
                  <a:srgbClr val="002060"/>
                </a:solidFill>
                <a:latin typeface="+mn-lt"/>
              </a:rPr>
              <a:t>динара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Структуру приходне стране, односно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изворе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финансирања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буџета Покрајине чине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228600" indent="-2286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ТРАНСФЕРНА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СРЕДСТВА </a:t>
            </a:r>
            <a:r>
              <a:rPr lang="ru-RU" sz="1400" i="1" dirty="0">
                <a:solidFill>
                  <a:srgbClr val="002060"/>
                </a:solidFill>
                <a:latin typeface="+mn-lt"/>
              </a:rPr>
              <a:t>која се преносе из буџета Републике чине највећи део приходне стране буџета Покрајине. Ова средства износе 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47,</a:t>
            </a:r>
            <a:r>
              <a:rPr lang="sr-Latn-RS" sz="1400" b="1" i="1" dirty="0" smtClean="0">
                <a:solidFill>
                  <a:srgbClr val="002060"/>
                </a:solidFill>
                <a:latin typeface="+mn-lt"/>
              </a:rPr>
              <a:t>7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милијард</a:t>
            </a:r>
            <a:r>
              <a:rPr lang="sr-Cyrl-RS" sz="1400" i="1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+mn-lt"/>
              </a:rPr>
              <a:t>динара и намењена су за финансирање расхода за запослене у образовању; за наменске и ненаменске трансфере јединицама локалне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самоуправе, за финансирање основне делатности Јавне медијске установе ‘’Радио-телевизија Војводине’’  и </a:t>
            </a:r>
            <a:r>
              <a:rPr lang="ru-RU" sz="1400" i="1" dirty="0">
                <a:solidFill>
                  <a:srgbClr val="002060"/>
                </a:solidFill>
                <a:latin typeface="+mn-lt"/>
              </a:rPr>
              <a:t>за финансирање поверених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послова;</a:t>
            </a:r>
            <a:endParaRPr lang="ru-RU" sz="1400" i="1" dirty="0">
              <a:solidFill>
                <a:srgbClr val="002060"/>
              </a:solidFill>
              <a:latin typeface="+mn-lt"/>
            </a:endParaRPr>
          </a:p>
          <a:p>
            <a:pPr marL="228600" indent="-2286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ОПШТИ ПРИХОДИ И ПРИМАЊА БУЏЕТА 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процењени су на 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22,9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 милијарди динара. Од тога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ПОРЕСКИ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ПРИХОДИ </a:t>
            </a:r>
            <a:r>
              <a:rPr lang="ru-RU" sz="1400" i="1" dirty="0">
                <a:solidFill>
                  <a:srgbClr val="002060"/>
                </a:solidFill>
                <a:latin typeface="+mn-lt"/>
              </a:rPr>
              <a:t>су пројектовани у износу од 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16,4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милијарди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i="1" dirty="0">
                <a:solidFill>
                  <a:srgbClr val="002060"/>
                </a:solidFill>
                <a:latin typeface="+mn-lt"/>
              </a:rPr>
              <a:t>динара и планирано је да се остваре из дела прихода од пореза на зараде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– 8,4 </a:t>
            </a:r>
            <a:r>
              <a:rPr lang="ru-RU" sz="1400" i="1" dirty="0">
                <a:solidFill>
                  <a:srgbClr val="002060"/>
                </a:solidFill>
                <a:latin typeface="+mn-lt"/>
              </a:rPr>
              <a:t>милијарде динара и из дела прихода од пореза на добит правних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лица – 8,0 милијарди динара.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НЕПОРЕСКИ ПРИХОДИ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пројектовани су у износу од 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6,5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милијарди динара- од чега су најзначајнији приходи  од накнада  у области водопривреде;</a:t>
            </a:r>
          </a:p>
          <a:p>
            <a:pPr marL="268288" indent="-268288" algn="just">
              <a:spcBef>
                <a:spcPts val="1200"/>
              </a:spcBef>
              <a:buFont typeface="+mj-lt"/>
              <a:buAutoNum type="arabicPeriod" startAt="3"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ПРИМАЊА ОД ЗАДУЖИВАЊА И ПРОДАЈЕ ФИНАНСИЈСКЕ ИМОВИНЕ  </a:t>
            </a:r>
            <a:r>
              <a:rPr lang="ru-RU" sz="1400" i="1" dirty="0">
                <a:solidFill>
                  <a:srgbClr val="002060"/>
                </a:solidFill>
                <a:latin typeface="+mn-lt"/>
              </a:rPr>
              <a:t>планирана су у износу од  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2,3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милијарде динара;</a:t>
            </a:r>
            <a:endParaRPr lang="ru-RU" sz="1400" i="1" dirty="0">
              <a:solidFill>
                <a:srgbClr val="002060"/>
              </a:solidFill>
              <a:latin typeface="+mn-lt"/>
            </a:endParaRPr>
          </a:p>
          <a:p>
            <a:pPr marL="228600" indent="-228600" algn="just">
              <a:spcBef>
                <a:spcPts val="1200"/>
              </a:spcBef>
              <a:buFont typeface="+mj-lt"/>
              <a:buAutoNum type="arabicPeriod" startAt="3"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НЕУТРОШЕНА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СРЕДСТВА ИЗ РАНИЈИХ ГОДИНА </a:t>
            </a:r>
            <a:r>
              <a:rPr lang="ru-RU" sz="1400" i="1" dirty="0">
                <a:solidFill>
                  <a:srgbClr val="002060"/>
                </a:solidFill>
                <a:latin typeface="+mn-lt"/>
              </a:rPr>
              <a:t>процењена су у износу од 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1,9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милијарди динара  и</a:t>
            </a:r>
          </a:p>
          <a:p>
            <a:pPr marL="228600" indent="-228600" algn="just">
              <a:spcBef>
                <a:spcPts val="1200"/>
              </a:spcBef>
              <a:buFont typeface="+mj-lt"/>
              <a:buAutoNum type="arabicPeriod" startAt="3"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ОСТАЛИ ПРИХОДИ 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(финансијска помоћ ЕУ, сопствени приходи буџетских корисника, донације и други приходи</a:t>
            </a:r>
            <a:r>
              <a:rPr lang="sr-Latn-RS" sz="14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и примања) процењени су на 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0,4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милијарде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динара, а што се може видети из следећег графичког приказа: </a:t>
            </a:r>
            <a:endParaRPr lang="ru-RU" sz="1400" i="1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ru-RU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Latn-R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218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575"/>
            <a:ext cx="8438331" cy="61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43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6480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Cyrl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1.2. КРЕТАЊЕ  ПЛАНИРАНИХ ПРИХОДА БУЏЕТА У  2020. И 2021. ГОДИНИ </a:t>
            </a:r>
            <a:endParaRPr lang="sr-Latn-R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86" y="836712"/>
            <a:ext cx="8496944" cy="550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FTN_U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21023</TotalTime>
  <Words>3675</Words>
  <Application>Microsoft Office PowerPoint</Application>
  <PresentationFormat>On-screen Show (4:3)</PresentationFormat>
  <Paragraphs>291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Theme_FTN_UNS</vt:lpstr>
      <vt:lpstr>PowerPoint Presentation</vt:lpstr>
      <vt:lpstr>Уводна реч</vt:lpstr>
      <vt:lpstr>ШТА ЈЕ БУЏЕТ?</vt:lpstr>
      <vt:lpstr>ШТА ЈЕ ПРОГРАМСКИ БУЏЕТ?</vt:lpstr>
      <vt:lpstr>  БУЏЕТСКЕ КЛАСИФИКАЦИЈЕ  </vt:lpstr>
      <vt:lpstr>   </vt:lpstr>
      <vt:lpstr>1. 1.1.  ИЗВОРИ ФИНАНСИРАЊА  </vt:lpstr>
      <vt:lpstr>PowerPoint Presentation</vt:lpstr>
      <vt:lpstr>1.2. КРЕТАЊЕ  ПЛАНИРАНИХ ПРИХОДА БУЏЕТА У  2020. И 2021. ГОДИНИ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2.2. ФУНКЦИОНАЛНА КЛАСИФИКАЦИЈА РАСХОДА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ПРОГРАМСКА КЛАСИФИКАЦИЈА РАСХОДА</vt:lpstr>
      <vt:lpstr>PowerPoint Presentation</vt:lpstr>
      <vt:lpstr>PowerPoint Presentation</vt:lpstr>
      <vt:lpstr>PowerPoint Presentation</vt:lpstr>
      <vt:lpstr>PowerPoint Presentation</vt:lpstr>
      <vt:lpstr>ЗА ФИНАНСИРАЊЕ СВИХ НАДЛЕЖНОСТИ БУЏЕТОМ АП ВОЈВОДИНЕ ОБЕЗБЕЂЕНА СУ СРЕДСТВА ЗА РАД 26 ДИРЕКТНИХ КОРИСНИКА, И ТО:</vt:lpstr>
      <vt:lpstr>СРЕДСТВИМА БУЏЕТА АП ВОЈВОДИНЕ, ПРЕКО ДИРЕКТНИХ КОРИСНИКА, ФИНАНСИРА СЕ РАД ЈОШ  21  УСТАНОВЕ ‒ ИНДИРЕКТНИХ КОРИСНИКА, ОД ЧЕГА 13 УСТАНОВА У ОБЛАСТИ КУЛТУРЕ:</vt:lpstr>
      <vt:lpstr>ОСТАЛИ ИНДИРЕКТНИ КОРИСНИЦУ  У ОБЛАСТИ СОЦИЈАЛНЕ ЗАШТИТЕ, ОБРАЗОВАЊА, ЗАШТИТЕ ЖИВОТНЕ СРЕДИНЕ, СПОРТА И ПРОГРАМА РАЗВОЈА СУ:</vt:lpstr>
      <vt:lpstr>PowerPoint Presentation</vt:lpstr>
      <vt:lpstr>PowerPoint Presentation</vt:lpstr>
      <vt:lpstr>3. ПРЕДГЛЕД НАЈЗНАЧАЈНИЈИХ КАПИТАЛНИХ ПРОЈЕКАТА И РАСХОДА КОЈИ ИМАЈУ КАПИТАЛНИ КАРАКТЕР У 2019. ГОДИНИ  </vt:lpstr>
      <vt:lpstr>PowerPoint Presentation</vt:lpstr>
      <vt:lpstr>PowerPoint Presentation</vt:lpstr>
      <vt:lpstr>6. МЕРЕ СОЦИЈАЛНЕ ПОДРШКЕ, ОСТВАРИВАЊЕ ЉУДСКИХ И МАЊИНСКИХ ПРАВА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Сектор за контролу и надзор  Упутство за употребу система</dc:title>
  <dc:creator>djordje</dc:creator>
  <cp:lastModifiedBy>Zdenka Radakov</cp:lastModifiedBy>
  <cp:revision>1253</cp:revision>
  <cp:lastPrinted>2020-01-27T08:05:07Z</cp:lastPrinted>
  <dcterms:created xsi:type="dcterms:W3CDTF">2010-03-03T20:11:58Z</dcterms:created>
  <dcterms:modified xsi:type="dcterms:W3CDTF">2021-01-29T08:00:04Z</dcterms:modified>
</cp:coreProperties>
</file>